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 id="2147484198" r:id="rId11"/>
  </p:sldMasterIdLst>
  <p:notesMasterIdLst>
    <p:notesMasterId r:id="rId31"/>
  </p:notesMasterIdLst>
  <p:handoutMasterIdLst>
    <p:handoutMasterId r:id="rId32"/>
  </p:handoutMasterIdLst>
  <p:sldIdLst>
    <p:sldId id="274" r:id="rId12"/>
    <p:sldId id="290" r:id="rId13"/>
    <p:sldId id="4528" r:id="rId14"/>
    <p:sldId id="5886" r:id="rId15"/>
    <p:sldId id="5889" r:id="rId16"/>
    <p:sldId id="5902" r:id="rId17"/>
    <p:sldId id="5898" r:id="rId18"/>
    <p:sldId id="5903" r:id="rId19"/>
    <p:sldId id="5890" r:id="rId20"/>
    <p:sldId id="5891" r:id="rId21"/>
    <p:sldId id="5897" r:id="rId22"/>
    <p:sldId id="5896" r:id="rId23"/>
    <p:sldId id="5900" r:id="rId24"/>
    <p:sldId id="5904" r:id="rId25"/>
    <p:sldId id="5892" r:id="rId26"/>
    <p:sldId id="5899" r:id="rId27"/>
    <p:sldId id="5893" r:id="rId28"/>
    <p:sldId id="5901" r:id="rId29"/>
    <p:sldId id="58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6FF"/>
    <a:srgbClr val="FFFFFF"/>
    <a:srgbClr val="E4E4E4"/>
    <a:srgbClr val="4D4D4D"/>
    <a:srgbClr val="DEDEDE"/>
    <a:srgbClr val="A29A92"/>
    <a:srgbClr val="00863D"/>
    <a:srgbClr val="00B050"/>
    <a:srgbClr val="C8C8C8"/>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0"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none" strike="noStrike" baseline="0">
                <a:solidFill>
                  <a:srgbClr val="000000"/>
                </a:solidFill>
                <a:latin typeface="Arial"/>
                <a:ea typeface="Arial"/>
                <a:cs typeface="Arial"/>
              </a:defRPr>
            </a:pPr>
            <a:r>
              <a:rPr lang="en-US" b="1" dirty="0"/>
              <a:t>Contractor Accidents by </a:t>
            </a:r>
            <a:r>
              <a:rPr lang="en-US" sz="1200" b="1" dirty="0">
                <a:solidFill>
                  <a:srgbClr val="0000FF"/>
                </a:solidFill>
              </a:rPr>
              <a:t>Type</a:t>
            </a:r>
            <a:r>
              <a:rPr lang="en-US" b="1" dirty="0"/>
              <a:t> </a:t>
            </a:r>
          </a:p>
        </c:rich>
      </c:tx>
      <c:layout>
        <c:manualLayout>
          <c:xMode val="edge"/>
          <c:yMode val="edge"/>
          <c:x val="0.16023965308299734"/>
          <c:y val="3.9933488580457428E-2"/>
        </c:manualLayout>
      </c:layout>
      <c:overlay val="0"/>
      <c:spPr>
        <a:noFill/>
        <a:ln w="25400">
          <a:noFill/>
        </a:ln>
      </c:spPr>
    </c:title>
    <c:autoTitleDeleted val="0"/>
    <c:plotArea>
      <c:layout>
        <c:manualLayout>
          <c:layoutTarget val="inner"/>
          <c:xMode val="edge"/>
          <c:yMode val="edge"/>
          <c:x val="0.15140200733974093"/>
          <c:y val="0.19019561944813279"/>
          <c:w val="0.81308485423194199"/>
          <c:h val="0.39061050864285229"/>
        </c:manualLayout>
      </c:layout>
      <c:barChart>
        <c:barDir val="col"/>
        <c:grouping val="clustered"/>
        <c:varyColors val="0"/>
        <c:ser>
          <c:idx val="0"/>
          <c:order val="0"/>
          <c:tx>
            <c:v>FY 2023</c:v>
          </c:tx>
          <c:spPr>
            <a:pattFill prst="wdDnDiag">
              <a:fgClr>
                <a:srgbClr val="C0C0C0"/>
              </a:fgClr>
              <a:bgClr>
                <a:srgbClr val="FFFFFF"/>
              </a:bgClr>
            </a:pattFill>
            <a:ln w="12700">
              <a:solidFill>
                <a:srgbClr val="000000"/>
              </a:solidFill>
              <a:prstDash val="solid"/>
            </a:ln>
            <a:scene3d>
              <a:camera prst="orthographicFront"/>
              <a:lightRig rig="threePt" dir="t"/>
            </a:scene3d>
            <a:sp3d>
              <a:bevelT/>
            </a:sp3d>
          </c:spPr>
          <c:invertIfNegative val="0"/>
          <c:dLbls>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Trends!$A$141:$A$148</c:f>
              <c:strCache>
                <c:ptCount val="8"/>
                <c:pt idx="0">
                  <c:v>Struck by/against </c:v>
                </c:pt>
                <c:pt idx="1">
                  <c:v>Fell, Slipped, Tripped</c:v>
                </c:pt>
                <c:pt idx="2">
                  <c:v>Caught on/in/between</c:v>
                </c:pt>
                <c:pt idx="3">
                  <c:v>Punctured, Lacerated</c:v>
                </c:pt>
                <c:pt idx="4">
                  <c:v>Contacted by/with</c:v>
                </c:pt>
                <c:pt idx="5">
                  <c:v>Exerted</c:v>
                </c:pt>
                <c:pt idx="6">
                  <c:v>Exposed to/in</c:v>
                </c:pt>
                <c:pt idx="7">
                  <c:v>Property Damage</c:v>
                </c:pt>
              </c:strCache>
            </c:strRef>
          </c:cat>
          <c:val>
            <c:numRef>
              <c:f>Trends!$B$141:$B$148</c:f>
              <c:numCache>
                <c:formatCode>General</c:formatCode>
                <c:ptCount val="8"/>
                <c:pt idx="0">
                  <c:v>3</c:v>
                </c:pt>
                <c:pt idx="1">
                  <c:v>1</c:v>
                </c:pt>
                <c:pt idx="2">
                  <c:v>1</c:v>
                </c:pt>
                <c:pt idx="3">
                  <c:v>0</c:v>
                </c:pt>
                <c:pt idx="4">
                  <c:v>0</c:v>
                </c:pt>
                <c:pt idx="5">
                  <c:v>0</c:v>
                </c:pt>
                <c:pt idx="6">
                  <c:v>0</c:v>
                </c:pt>
                <c:pt idx="7">
                  <c:v>12</c:v>
                </c:pt>
              </c:numCache>
            </c:numRef>
          </c:val>
          <c:extLst>
            <c:ext xmlns:c16="http://schemas.microsoft.com/office/drawing/2014/chart" uri="{C3380CC4-5D6E-409C-BE32-E72D297353CC}">
              <c16:uniqueId val="{00000000-A251-400E-B5F0-0EAA6F732C32}"/>
            </c:ext>
          </c:extLst>
        </c:ser>
        <c:ser>
          <c:idx val="1"/>
          <c:order val="1"/>
          <c:tx>
            <c:v>FY 2024</c:v>
          </c:tx>
          <c:spPr>
            <a:solidFill>
              <a:srgbClr val="00CCFF"/>
            </a:solidFill>
            <a:ln w="12700">
              <a:solidFill>
                <a:srgbClr val="000000"/>
              </a:solidFill>
              <a:prstDash val="solid"/>
            </a:ln>
            <a:scene3d>
              <a:camera prst="orthographicFront"/>
              <a:lightRig rig="threePt" dir="t"/>
            </a:scene3d>
            <a:sp3d>
              <a:bevelT/>
            </a:sp3d>
          </c:spPr>
          <c:invertIfNegative val="0"/>
          <c:dLbls>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Trends!$A$141:$A$148</c:f>
              <c:strCache>
                <c:ptCount val="8"/>
                <c:pt idx="0">
                  <c:v>Struck by/against </c:v>
                </c:pt>
                <c:pt idx="1">
                  <c:v>Fell, Slipped, Tripped</c:v>
                </c:pt>
                <c:pt idx="2">
                  <c:v>Caught on/in/between</c:v>
                </c:pt>
                <c:pt idx="3">
                  <c:v>Punctured, Lacerated</c:v>
                </c:pt>
                <c:pt idx="4">
                  <c:v>Contacted by/with</c:v>
                </c:pt>
                <c:pt idx="5">
                  <c:v>Exerted</c:v>
                </c:pt>
                <c:pt idx="6">
                  <c:v>Exposed to/in</c:v>
                </c:pt>
                <c:pt idx="7">
                  <c:v>Property Damage</c:v>
                </c:pt>
              </c:strCache>
            </c:strRef>
          </c:cat>
          <c:val>
            <c:numRef>
              <c:f>Trends!$C$141:$C$148</c:f>
              <c:numCache>
                <c:formatCode>General</c:formatCode>
                <c:ptCount val="8"/>
                <c:pt idx="0">
                  <c:v>1</c:v>
                </c:pt>
                <c:pt idx="1">
                  <c:v>1</c:v>
                </c:pt>
                <c:pt idx="2">
                  <c:v>0</c:v>
                </c:pt>
                <c:pt idx="3">
                  <c:v>0</c:v>
                </c:pt>
                <c:pt idx="4">
                  <c:v>1</c:v>
                </c:pt>
                <c:pt idx="5">
                  <c:v>1</c:v>
                </c:pt>
                <c:pt idx="6">
                  <c:v>0</c:v>
                </c:pt>
                <c:pt idx="7">
                  <c:v>16</c:v>
                </c:pt>
              </c:numCache>
            </c:numRef>
          </c:val>
          <c:extLst>
            <c:ext xmlns:c16="http://schemas.microsoft.com/office/drawing/2014/chart" uri="{C3380CC4-5D6E-409C-BE32-E72D297353CC}">
              <c16:uniqueId val="{00000001-A251-400E-B5F0-0EAA6F732C32}"/>
            </c:ext>
          </c:extLst>
        </c:ser>
        <c:dLbls>
          <c:showLegendKey val="0"/>
          <c:showVal val="0"/>
          <c:showCatName val="0"/>
          <c:showSerName val="0"/>
          <c:showPercent val="0"/>
          <c:showBubbleSize val="0"/>
        </c:dLbls>
        <c:gapWidth val="150"/>
        <c:axId val="397544416"/>
        <c:axId val="397541280"/>
      </c:barChart>
      <c:catAx>
        <c:axId val="397544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397541280"/>
        <c:crosses val="autoZero"/>
        <c:auto val="1"/>
        <c:lblAlgn val="ctr"/>
        <c:lblOffset val="100"/>
        <c:tickLblSkip val="1"/>
        <c:tickMarkSkip val="1"/>
        <c:noMultiLvlLbl val="0"/>
      </c:catAx>
      <c:valAx>
        <c:axId val="397541280"/>
        <c:scaling>
          <c:orientation val="minMax"/>
        </c:scaling>
        <c:delete val="0"/>
        <c:axPos val="l"/>
        <c:majorGridlines>
          <c:spPr>
            <a:ln w="3175">
              <a:solidFill>
                <a:srgbClr val="000000"/>
              </a:solidFill>
              <a:prstDash val="solid"/>
            </a:ln>
          </c:spPr>
        </c:majorGridlines>
        <c:minorGridlines/>
        <c:title>
          <c:tx>
            <c:rich>
              <a:bodyPr/>
              <a:lstStyle/>
              <a:p>
                <a:pPr>
                  <a:defRPr sz="1000" b="1" i="0" u="none" strike="noStrike" baseline="0">
                    <a:solidFill>
                      <a:srgbClr val="000000"/>
                    </a:solidFill>
                    <a:latin typeface="Arial"/>
                    <a:ea typeface="Arial"/>
                    <a:cs typeface="Arial"/>
                  </a:defRPr>
                </a:pPr>
                <a:r>
                  <a:rPr lang="en-US" sz="1000"/>
                  <a:t># of Accidents</a:t>
                </a:r>
              </a:p>
            </c:rich>
          </c:tx>
          <c:layout>
            <c:manualLayout>
              <c:xMode val="edge"/>
              <c:yMode val="edge"/>
              <c:x val="4.4859738277396193E-2"/>
              <c:y val="0.2694807136450101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97544416"/>
        <c:crosses val="autoZero"/>
        <c:crossBetween val="between"/>
        <c:majorUnit val="2"/>
        <c:minorUnit val="2"/>
      </c:valAx>
      <c:spPr>
        <a:solidFill>
          <a:srgbClr val="FFFFFF"/>
        </a:solidFill>
        <a:ln w="12700">
          <a:solidFill>
            <a:srgbClr val="808080"/>
          </a:solidFill>
          <a:prstDash val="solid"/>
        </a:ln>
      </c:spPr>
    </c:plotArea>
    <c:legend>
      <c:legendPos val="r"/>
      <c:legendEntry>
        <c:idx val="0"/>
        <c:txPr>
          <a:bodyPr/>
          <a:lstStyle/>
          <a:p>
            <a:pPr>
              <a:defRPr sz="900" b="0" i="0" u="none" strike="noStrike" baseline="0">
                <a:solidFill>
                  <a:srgbClr val="000000"/>
                </a:solidFill>
                <a:latin typeface="Arial"/>
                <a:ea typeface="Arial"/>
                <a:cs typeface="Arial"/>
              </a:defRPr>
            </a:pPr>
            <a:endParaRPr lang="en-US"/>
          </a:p>
        </c:txPr>
      </c:legendEntry>
      <c:legendEntry>
        <c:idx val="1"/>
        <c:txPr>
          <a:bodyPr/>
          <a:lstStyle/>
          <a:p>
            <a:pPr>
              <a:defRPr sz="900" b="0" i="0" u="none" strike="noStrike" baseline="0">
                <a:solidFill>
                  <a:srgbClr val="000000"/>
                </a:solidFill>
                <a:latin typeface="Arial"/>
                <a:ea typeface="Arial"/>
                <a:cs typeface="Arial"/>
              </a:defRPr>
            </a:pPr>
            <a:endParaRPr lang="en-US"/>
          </a:p>
        </c:txPr>
      </c:legendEntry>
      <c:layout>
        <c:manualLayout>
          <c:xMode val="edge"/>
          <c:yMode val="edge"/>
          <c:x val="0.80434932335585763"/>
          <c:y val="1.533539320243197E-2"/>
          <c:w val="0.16110403752723901"/>
          <c:h val="0.14460613309413589"/>
        </c:manualLayout>
      </c:layout>
      <c:overlay val="0"/>
      <c:spPr>
        <a:solidFill>
          <a:srgbClr val="FFFFFF"/>
        </a:solidFill>
        <a:ln w="3175">
          <a:solidFill>
            <a:srgbClr val="000000"/>
          </a:solidFill>
          <a:prstDash val="solid"/>
        </a:ln>
      </c:spPr>
      <c:txPr>
        <a:bodyPr/>
        <a:lstStyle/>
        <a:p>
          <a:pPr>
            <a:defRPr sz="55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a:scene3d>
      <a:camera prst="orthographicFront"/>
      <a:lightRig rig="threePt" dir="t"/>
    </a:scene3d>
    <a:sp3d>
      <a:bevelT/>
    </a:sp3d>
  </c:spPr>
  <c:txPr>
    <a:bodyPr/>
    <a:lstStyle/>
    <a:p>
      <a:pPr>
        <a:defRPr sz="925"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none" strike="noStrike" baseline="0">
                <a:solidFill>
                  <a:srgbClr val="000000"/>
                </a:solidFill>
                <a:latin typeface="Arial"/>
                <a:ea typeface="Arial"/>
                <a:cs typeface="Arial"/>
              </a:defRPr>
            </a:pPr>
            <a:r>
              <a:rPr lang="en-US" sz="1100" dirty="0"/>
              <a:t>Contractor Accidents by</a:t>
            </a:r>
            <a:r>
              <a:rPr lang="en-US" sz="1100" baseline="0" dirty="0"/>
              <a:t> </a:t>
            </a:r>
            <a:r>
              <a:rPr lang="en-US" sz="1200" dirty="0">
                <a:solidFill>
                  <a:srgbClr val="0000FF"/>
                </a:solidFill>
              </a:rPr>
              <a:t>Severity</a:t>
            </a:r>
            <a:r>
              <a:rPr lang="en-US" sz="1100" dirty="0"/>
              <a:t> </a:t>
            </a:r>
          </a:p>
        </c:rich>
      </c:tx>
      <c:layout>
        <c:manualLayout>
          <c:xMode val="edge"/>
          <c:yMode val="edge"/>
          <c:x val="0.14119496405961957"/>
          <c:y val="3.5713869099695879E-2"/>
        </c:manualLayout>
      </c:layout>
      <c:overlay val="0"/>
      <c:spPr>
        <a:noFill/>
        <a:ln w="25400">
          <a:noFill/>
        </a:ln>
      </c:spPr>
    </c:title>
    <c:autoTitleDeleted val="0"/>
    <c:plotArea>
      <c:layout>
        <c:manualLayout>
          <c:layoutTarget val="inner"/>
          <c:xMode val="edge"/>
          <c:yMode val="edge"/>
          <c:x val="0.14095264314107744"/>
          <c:y val="0.1883116883116884"/>
          <c:w val="0.8152396116808831"/>
          <c:h val="0.39730725612143175"/>
        </c:manualLayout>
      </c:layout>
      <c:barChart>
        <c:barDir val="col"/>
        <c:grouping val="clustered"/>
        <c:varyColors val="0"/>
        <c:ser>
          <c:idx val="0"/>
          <c:order val="0"/>
          <c:tx>
            <c:v>FY 2023</c:v>
          </c:tx>
          <c:spPr>
            <a:pattFill prst="wdDnDiag">
              <a:fgClr>
                <a:srgbClr val="C0C0C0"/>
              </a:fgClr>
              <a:bgClr>
                <a:srgbClr val="FFFFFF"/>
              </a:bgClr>
            </a:pattFill>
            <a:ln w="12700">
              <a:solidFill>
                <a:srgbClr val="000000"/>
              </a:solidFill>
              <a:prstDash val="solid"/>
            </a:ln>
            <a:scene3d>
              <a:camera prst="orthographicFront"/>
              <a:lightRig rig="threePt" dir="t"/>
            </a:scene3d>
            <a:sp3d>
              <a:bevelT/>
            </a:sp3d>
          </c:spPr>
          <c:invertIfNegative val="0"/>
          <c:dPt>
            <c:idx val="0"/>
            <c:invertIfNegative val="0"/>
            <c:bubble3D val="0"/>
            <c:spPr>
              <a:pattFill prst="wdDnDiag">
                <a:fgClr>
                  <a:srgbClr val="C0C0C0"/>
                </a:fgClr>
                <a:bgClr>
                  <a:srgbClr val="FFFFFF"/>
                </a:bgClr>
              </a:pattFill>
              <a:ln w="25400">
                <a:solidFill>
                  <a:srgbClr val="000000"/>
                </a:solidFill>
                <a:prstDash val="solid"/>
              </a:ln>
              <a:scene3d>
                <a:camera prst="orthographicFront"/>
                <a:lightRig rig="threePt" dir="t"/>
              </a:scene3d>
              <a:sp3d>
                <a:bevelT/>
              </a:sp3d>
            </c:spPr>
            <c:extLst>
              <c:ext xmlns:c16="http://schemas.microsoft.com/office/drawing/2014/chart" uri="{C3380CC4-5D6E-409C-BE32-E72D297353CC}">
                <c16:uniqueId val="{00000001-F832-4907-AA13-7AF8228B4EB1}"/>
              </c:ext>
            </c:extLst>
          </c:dPt>
          <c:dPt>
            <c:idx val="2"/>
            <c:invertIfNegative val="0"/>
            <c:bubble3D val="0"/>
            <c:extLst>
              <c:ext xmlns:c16="http://schemas.microsoft.com/office/drawing/2014/chart" uri="{C3380CC4-5D6E-409C-BE32-E72D297353CC}">
                <c16:uniqueId val="{00000002-F832-4907-AA13-7AF8228B4EB1}"/>
              </c:ext>
            </c:extLst>
          </c:dPt>
          <c:dPt>
            <c:idx val="6"/>
            <c:invertIfNegative val="0"/>
            <c:bubble3D val="0"/>
            <c:spPr>
              <a:pattFill prst="wdDnDiag">
                <a:fgClr>
                  <a:srgbClr val="C0C0C0"/>
                </a:fgClr>
                <a:bgClr>
                  <a:srgbClr val="FFFFFF"/>
                </a:bgClr>
              </a:pattFill>
              <a:ln w="25400">
                <a:solidFill>
                  <a:srgbClr val="000000"/>
                </a:solidFill>
                <a:prstDash val="solid"/>
              </a:ln>
              <a:scene3d>
                <a:camera prst="orthographicFront"/>
                <a:lightRig rig="threePt" dir="t"/>
              </a:scene3d>
              <a:sp3d>
                <a:bevelT/>
              </a:sp3d>
            </c:spPr>
            <c:extLst>
              <c:ext xmlns:c16="http://schemas.microsoft.com/office/drawing/2014/chart" uri="{C3380CC4-5D6E-409C-BE32-E72D297353CC}">
                <c16:uniqueId val="{00000004-F832-4907-AA13-7AF8228B4EB1}"/>
              </c:ext>
            </c:extLst>
          </c:dPt>
          <c:dLbls>
            <c:dLbl>
              <c:idx val="6"/>
              <c:layout>
                <c:manualLayout>
                  <c:x val="-1.5393853561543778E-2"/>
                  <c:y val="-4.69839096554300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32-4907-AA13-7AF8228B4EB1}"/>
                </c:ext>
              </c:extLst>
            </c:dLbl>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Trends!$I$141:$I$150</c:f>
              <c:strCache>
                <c:ptCount val="10"/>
                <c:pt idx="0">
                  <c:v>*RECORDABLES:</c:v>
                </c:pt>
                <c:pt idx="1">
                  <c:v>Deaths*</c:v>
                </c:pt>
                <c:pt idx="2">
                  <c:v>Lost Work Day*</c:v>
                </c:pt>
                <c:pt idx="3">
                  <c:v>Restricted*</c:v>
                </c:pt>
                <c:pt idx="4">
                  <c:v>Other Medical* </c:v>
                </c:pt>
                <c:pt idx="5">
                  <c:v>Property  Damage*</c:v>
                </c:pt>
                <c:pt idx="6">
                  <c:v>**NON-RECORDABLES:</c:v>
                </c:pt>
                <c:pt idx="7">
                  <c:v>Injury, Illness**</c:v>
                </c:pt>
                <c:pt idx="8">
                  <c:v>Property Damage**</c:v>
                </c:pt>
                <c:pt idx="9">
                  <c:v>Near Miss**</c:v>
                </c:pt>
              </c:strCache>
            </c:strRef>
          </c:cat>
          <c:val>
            <c:numRef>
              <c:f>Trends!$K$141:$K$150</c:f>
              <c:numCache>
                <c:formatCode>General</c:formatCode>
                <c:ptCount val="10"/>
                <c:pt idx="0">
                  <c:v>5</c:v>
                </c:pt>
                <c:pt idx="1">
                  <c:v>0</c:v>
                </c:pt>
                <c:pt idx="2">
                  <c:v>2</c:v>
                </c:pt>
                <c:pt idx="3">
                  <c:v>1</c:v>
                </c:pt>
                <c:pt idx="4">
                  <c:v>0</c:v>
                </c:pt>
                <c:pt idx="5">
                  <c:v>2</c:v>
                </c:pt>
                <c:pt idx="6">
                  <c:v>12</c:v>
                </c:pt>
                <c:pt idx="7">
                  <c:v>1</c:v>
                </c:pt>
                <c:pt idx="8">
                  <c:v>8</c:v>
                </c:pt>
                <c:pt idx="9">
                  <c:v>3</c:v>
                </c:pt>
              </c:numCache>
            </c:numRef>
          </c:val>
          <c:extLst>
            <c:ext xmlns:c16="http://schemas.microsoft.com/office/drawing/2014/chart" uri="{C3380CC4-5D6E-409C-BE32-E72D297353CC}">
              <c16:uniqueId val="{00000005-F832-4907-AA13-7AF8228B4EB1}"/>
            </c:ext>
          </c:extLst>
        </c:ser>
        <c:ser>
          <c:idx val="1"/>
          <c:order val="1"/>
          <c:tx>
            <c:v>FY 2024</c:v>
          </c:tx>
          <c:spPr>
            <a:solidFill>
              <a:srgbClr val="00CCFF"/>
            </a:solidFill>
            <a:ln w="12700">
              <a:solidFill>
                <a:srgbClr val="000000">
                  <a:alpha val="98000"/>
                </a:srgbClr>
              </a:solidFill>
              <a:prstDash val="solid"/>
            </a:ln>
            <a:scene3d>
              <a:camera prst="orthographicFront"/>
              <a:lightRig rig="threePt" dir="t"/>
            </a:scene3d>
            <a:sp3d>
              <a:bevelT/>
            </a:sp3d>
          </c:spPr>
          <c:invertIfNegative val="0"/>
          <c:dPt>
            <c:idx val="0"/>
            <c:invertIfNegative val="0"/>
            <c:bubble3D val="0"/>
            <c:spPr>
              <a:solidFill>
                <a:srgbClr val="00CCFF"/>
              </a:solidFill>
              <a:ln w="31750">
                <a:solidFill>
                  <a:srgbClr val="000000">
                    <a:alpha val="98000"/>
                  </a:srgbClr>
                </a:solidFill>
                <a:prstDash val="solid"/>
              </a:ln>
              <a:scene3d>
                <a:camera prst="orthographicFront"/>
                <a:lightRig rig="threePt" dir="t"/>
              </a:scene3d>
              <a:sp3d>
                <a:bevelT/>
              </a:sp3d>
            </c:spPr>
            <c:extLst>
              <c:ext xmlns:c16="http://schemas.microsoft.com/office/drawing/2014/chart" uri="{C3380CC4-5D6E-409C-BE32-E72D297353CC}">
                <c16:uniqueId val="{00000007-F832-4907-AA13-7AF8228B4EB1}"/>
              </c:ext>
            </c:extLst>
          </c:dPt>
          <c:dPt>
            <c:idx val="1"/>
            <c:invertIfNegative val="0"/>
            <c:bubble3D val="0"/>
            <c:extLst>
              <c:ext xmlns:c16="http://schemas.microsoft.com/office/drawing/2014/chart" uri="{C3380CC4-5D6E-409C-BE32-E72D297353CC}">
                <c16:uniqueId val="{00000008-F832-4907-AA13-7AF8228B4EB1}"/>
              </c:ext>
            </c:extLst>
          </c:dPt>
          <c:dPt>
            <c:idx val="2"/>
            <c:invertIfNegative val="0"/>
            <c:bubble3D val="0"/>
            <c:extLst>
              <c:ext xmlns:c16="http://schemas.microsoft.com/office/drawing/2014/chart" uri="{C3380CC4-5D6E-409C-BE32-E72D297353CC}">
                <c16:uniqueId val="{00000009-F832-4907-AA13-7AF8228B4EB1}"/>
              </c:ext>
            </c:extLst>
          </c:dPt>
          <c:dPt>
            <c:idx val="6"/>
            <c:invertIfNegative val="0"/>
            <c:bubble3D val="0"/>
            <c:spPr>
              <a:solidFill>
                <a:srgbClr val="00CCFF"/>
              </a:solidFill>
              <a:ln w="28575">
                <a:solidFill>
                  <a:srgbClr val="000000">
                    <a:alpha val="98000"/>
                  </a:srgbClr>
                </a:solidFill>
                <a:prstDash val="solid"/>
              </a:ln>
              <a:scene3d>
                <a:camera prst="orthographicFront"/>
                <a:lightRig rig="threePt" dir="t"/>
              </a:scene3d>
              <a:sp3d>
                <a:bevelT/>
              </a:sp3d>
            </c:spPr>
            <c:extLst>
              <c:ext xmlns:c16="http://schemas.microsoft.com/office/drawing/2014/chart" uri="{C3380CC4-5D6E-409C-BE32-E72D297353CC}">
                <c16:uniqueId val="{0000000B-F832-4907-AA13-7AF8228B4EB1}"/>
              </c:ext>
            </c:extLst>
          </c:dPt>
          <c:dLbls>
            <c:spPr>
              <a:noFill/>
              <a:ln w="2540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Trends!$I$141:$I$150</c:f>
              <c:strCache>
                <c:ptCount val="10"/>
                <c:pt idx="0">
                  <c:v>*RECORDABLES:</c:v>
                </c:pt>
                <c:pt idx="1">
                  <c:v>Deaths*</c:v>
                </c:pt>
                <c:pt idx="2">
                  <c:v>Lost Work Day*</c:v>
                </c:pt>
                <c:pt idx="3">
                  <c:v>Restricted*</c:v>
                </c:pt>
                <c:pt idx="4">
                  <c:v>Other Medical* </c:v>
                </c:pt>
                <c:pt idx="5">
                  <c:v>Property  Damage*</c:v>
                </c:pt>
                <c:pt idx="6">
                  <c:v>**NON-RECORDABLES:</c:v>
                </c:pt>
                <c:pt idx="7">
                  <c:v>Injury, Illness**</c:v>
                </c:pt>
                <c:pt idx="8">
                  <c:v>Property Damage**</c:v>
                </c:pt>
                <c:pt idx="9">
                  <c:v>Near Miss**</c:v>
                </c:pt>
              </c:strCache>
            </c:strRef>
          </c:cat>
          <c:val>
            <c:numRef>
              <c:f>Trends!$L$141:$L$150</c:f>
              <c:numCache>
                <c:formatCode>General</c:formatCode>
                <c:ptCount val="10"/>
                <c:pt idx="0">
                  <c:v>3</c:v>
                </c:pt>
                <c:pt idx="1">
                  <c:v>0</c:v>
                </c:pt>
                <c:pt idx="2">
                  <c:v>1</c:v>
                </c:pt>
                <c:pt idx="3">
                  <c:v>0</c:v>
                </c:pt>
                <c:pt idx="4">
                  <c:v>0</c:v>
                </c:pt>
                <c:pt idx="5">
                  <c:v>2</c:v>
                </c:pt>
                <c:pt idx="6">
                  <c:v>17</c:v>
                </c:pt>
                <c:pt idx="7">
                  <c:v>3</c:v>
                </c:pt>
                <c:pt idx="8">
                  <c:v>12</c:v>
                </c:pt>
                <c:pt idx="9">
                  <c:v>2</c:v>
                </c:pt>
              </c:numCache>
            </c:numRef>
          </c:val>
          <c:extLst>
            <c:ext xmlns:c16="http://schemas.microsoft.com/office/drawing/2014/chart" uri="{C3380CC4-5D6E-409C-BE32-E72D297353CC}">
              <c16:uniqueId val="{0000000C-F832-4907-AA13-7AF8228B4EB1}"/>
            </c:ext>
          </c:extLst>
        </c:ser>
        <c:dLbls>
          <c:showLegendKey val="0"/>
          <c:showVal val="0"/>
          <c:showCatName val="0"/>
          <c:showSerName val="0"/>
          <c:showPercent val="0"/>
          <c:showBubbleSize val="0"/>
        </c:dLbls>
        <c:gapWidth val="150"/>
        <c:axId val="397536968"/>
        <c:axId val="397538144"/>
      </c:barChart>
      <c:catAx>
        <c:axId val="39753696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n-US"/>
          </a:p>
        </c:txPr>
        <c:crossAx val="397538144"/>
        <c:crosses val="autoZero"/>
        <c:auto val="1"/>
        <c:lblAlgn val="ctr"/>
        <c:lblOffset val="100"/>
        <c:tickLblSkip val="1"/>
        <c:tickMarkSkip val="1"/>
        <c:noMultiLvlLbl val="0"/>
      </c:catAx>
      <c:valAx>
        <c:axId val="397538144"/>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1000"/>
                  <a:t># of Cases</a:t>
                </a:r>
              </a:p>
            </c:rich>
          </c:tx>
          <c:layout>
            <c:manualLayout>
              <c:xMode val="edge"/>
              <c:yMode val="edge"/>
              <c:x val="2.8706003401117512E-2"/>
              <c:y val="0.3019479231762818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97536968"/>
        <c:crosses val="autoZero"/>
        <c:crossBetween val="between"/>
        <c:minorUnit val="1"/>
      </c:valAx>
      <c:spPr>
        <a:solidFill>
          <a:srgbClr val="FFFFFF"/>
        </a:solidFill>
        <a:ln w="12700">
          <a:solidFill>
            <a:srgbClr val="808080"/>
          </a:solidFill>
          <a:prstDash val="solid"/>
        </a:ln>
      </c:spPr>
    </c:plotArea>
    <c:legend>
      <c:legendPos val="r"/>
      <c:legendEntry>
        <c:idx val="0"/>
        <c:txPr>
          <a:bodyPr/>
          <a:lstStyle/>
          <a:p>
            <a:pPr>
              <a:defRPr sz="900" b="0" i="0" u="none" strike="noStrike" baseline="0">
                <a:solidFill>
                  <a:srgbClr val="000000"/>
                </a:solidFill>
                <a:latin typeface="Arial"/>
                <a:ea typeface="Arial"/>
                <a:cs typeface="Arial"/>
              </a:defRPr>
            </a:pPr>
            <a:endParaRPr lang="en-US"/>
          </a:p>
        </c:txPr>
      </c:legendEntry>
      <c:legendEntry>
        <c:idx val="1"/>
        <c:txPr>
          <a:bodyPr/>
          <a:lstStyle/>
          <a:p>
            <a:pPr>
              <a:defRPr sz="900" b="0" i="0" u="none" strike="noStrike" baseline="0">
                <a:solidFill>
                  <a:srgbClr val="000000"/>
                </a:solidFill>
                <a:latin typeface="Arial"/>
                <a:ea typeface="Arial"/>
                <a:cs typeface="Arial"/>
              </a:defRPr>
            </a:pPr>
            <a:endParaRPr lang="en-US"/>
          </a:p>
        </c:txPr>
      </c:legendEntry>
      <c:layout>
        <c:manualLayout>
          <c:xMode val="edge"/>
          <c:yMode val="edge"/>
          <c:x val="0.79022745772284797"/>
          <c:y val="2.0326459192600923E-2"/>
          <c:w val="0.16325287832668767"/>
          <c:h val="0.15455034787318594"/>
        </c:manualLayout>
      </c:layout>
      <c:overlay val="0"/>
      <c:spPr>
        <a:solidFill>
          <a:srgbClr val="FFFFFF"/>
        </a:solidFill>
        <a:ln w="3175">
          <a:solidFill>
            <a:srgbClr val="000000"/>
          </a:solidFill>
          <a:prstDash val="solid"/>
        </a:ln>
      </c:spPr>
      <c:txPr>
        <a:bodyPr/>
        <a:lstStyle/>
        <a:p>
          <a:pPr>
            <a:defRPr sz="47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a:scene3d>
      <a:camera prst="orthographicFront"/>
      <a:lightRig rig="threePt" dir="t"/>
    </a:scene3d>
    <a:sp3d>
      <a:bevelT/>
    </a:sp3d>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4/3/2024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91D3256-9F10-430C-A841-C7E8005A4C9D}" type="slidenum">
              <a:rPr lang="en-US" altLang="en-US" smtClean="0">
                <a:solidFill>
                  <a:prstClr val="black"/>
                </a:solidFill>
              </a:rPr>
              <a:pPr/>
              <a:t>3</a:t>
            </a:fld>
            <a:endParaRPr lang="en-US" altLang="en-US">
              <a:solidFill>
                <a:prstClr val="black"/>
              </a:solidFill>
            </a:endParaRPr>
          </a:p>
        </p:txBody>
      </p:sp>
      <p:sp>
        <p:nvSpPr>
          <p:cNvPr id="6" name="Slide Image Placeholder 5"/>
          <p:cNvSpPr>
            <a:spLocks noGrp="1" noRot="1" noChangeAspect="1"/>
          </p:cNvSpPr>
          <p:nvPr>
            <p:ph type="sldImg"/>
          </p:nvPr>
        </p:nvSpPr>
        <p:spPr>
          <a:xfrm>
            <a:off x="2416175" y="525463"/>
            <a:ext cx="4670425" cy="2627312"/>
          </a:xfrm>
        </p:spPr>
      </p:sp>
      <p:sp>
        <p:nvSpPr>
          <p:cNvPr id="7" name="Notes Placeholder 6"/>
          <p:cNvSpPr>
            <a:spLocks noGrp="1"/>
          </p:cNvSpPr>
          <p:nvPr>
            <p:ph type="body" idx="1"/>
          </p:nvPr>
        </p:nvSpPr>
        <p:spPr/>
        <p:txBody>
          <a:bodyPr/>
          <a:lstStyle/>
          <a:p>
            <a:pPr marL="0" indent="0">
              <a:buNone/>
            </a:pPr>
            <a:endParaRPr lang="en-US" b="1" baseline="0"/>
          </a:p>
        </p:txBody>
      </p:sp>
    </p:spTree>
    <p:extLst>
      <p:ext uri="{BB962C8B-B14F-4D97-AF65-F5344CB8AC3E}">
        <p14:creationId xmlns:p14="http://schemas.microsoft.com/office/powerpoint/2010/main" val="23611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14</a:t>
            </a:fld>
            <a:endParaRPr lang="en-US"/>
          </a:p>
        </p:txBody>
      </p:sp>
    </p:spTree>
    <p:extLst>
      <p:ext uri="{BB962C8B-B14F-4D97-AF65-F5344CB8AC3E}">
        <p14:creationId xmlns:p14="http://schemas.microsoft.com/office/powerpoint/2010/main" val="15478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02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81779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508437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2998738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524119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331716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24684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49928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75371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79205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365763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3529951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175092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68909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47316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4011075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840043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9747936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850718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090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6961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970409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1176134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3141413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4507271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1"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448159" indent="0" algn="ctr">
              <a:buNone/>
              <a:defRPr/>
            </a:lvl2pPr>
            <a:lvl3pPr marL="896319" indent="0" algn="ctr">
              <a:buNone/>
              <a:defRPr/>
            </a:lvl3pPr>
            <a:lvl4pPr marL="1344479" indent="0" algn="ctr">
              <a:buNone/>
              <a:defRPr/>
            </a:lvl4pPr>
            <a:lvl5pPr marL="1792638" indent="0" algn="ctr">
              <a:buNone/>
              <a:defRPr/>
            </a:lvl5pPr>
            <a:lvl6pPr marL="2240799" indent="0" algn="ctr">
              <a:buNone/>
              <a:defRPr/>
            </a:lvl6pPr>
            <a:lvl7pPr marL="2688958" indent="0" algn="ctr">
              <a:buNone/>
              <a:defRPr/>
            </a:lvl7pPr>
            <a:lvl8pPr marL="3137118" indent="0" algn="ctr">
              <a:buNone/>
              <a:defRPr/>
            </a:lvl8pPr>
            <a:lvl9pPr marL="3585278"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8B3E1910-84A3-4C6E-9F9F-E72635EA6E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18134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CB1E94A6-EE1F-4AB7-BA5E-0557A27A7B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8144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1" cy="1362075"/>
          </a:xfrm>
        </p:spPr>
        <p:txBody>
          <a:bodyPr anchor="t"/>
          <a:lstStyle>
            <a:lvl1pPr algn="l">
              <a:defRPr sz="3879" b="1" cap="all"/>
            </a:lvl1pPr>
          </a:lstStyle>
          <a:p>
            <a:r>
              <a:rPr lang="en-US"/>
              <a:t>Click to edit Master title style</a:t>
            </a:r>
          </a:p>
        </p:txBody>
      </p:sp>
      <p:sp>
        <p:nvSpPr>
          <p:cNvPr id="3" name="Text Placeholder 2"/>
          <p:cNvSpPr>
            <a:spLocks noGrp="1"/>
          </p:cNvSpPr>
          <p:nvPr>
            <p:ph type="body" idx="1"/>
          </p:nvPr>
        </p:nvSpPr>
        <p:spPr>
          <a:xfrm>
            <a:off x="963084" y="2906713"/>
            <a:ext cx="10363201" cy="1500187"/>
          </a:xfrm>
        </p:spPr>
        <p:txBody>
          <a:bodyPr anchor="b"/>
          <a:lstStyle>
            <a:lvl1pPr marL="0" indent="0">
              <a:buNone/>
              <a:defRPr sz="1983"/>
            </a:lvl1pPr>
            <a:lvl2pPr marL="448159" indent="0">
              <a:buNone/>
              <a:defRPr sz="1724"/>
            </a:lvl2pPr>
            <a:lvl3pPr marL="896319" indent="0">
              <a:buNone/>
              <a:defRPr sz="1552"/>
            </a:lvl3pPr>
            <a:lvl4pPr marL="1344479" indent="0">
              <a:buNone/>
              <a:defRPr sz="1379"/>
            </a:lvl4pPr>
            <a:lvl5pPr marL="1792638" indent="0">
              <a:buNone/>
              <a:defRPr sz="1379"/>
            </a:lvl5pPr>
            <a:lvl6pPr marL="2240799" indent="0">
              <a:buNone/>
              <a:defRPr sz="1379"/>
            </a:lvl6pPr>
            <a:lvl7pPr marL="2688958" indent="0">
              <a:buNone/>
              <a:defRPr sz="1379"/>
            </a:lvl7pPr>
            <a:lvl8pPr marL="3137118" indent="0">
              <a:buNone/>
              <a:defRPr sz="1379"/>
            </a:lvl8pPr>
            <a:lvl9pPr marL="3585278" indent="0">
              <a:buNone/>
              <a:defRPr sz="1379"/>
            </a:lvl9pPr>
          </a:lstStyle>
          <a:p>
            <a:pPr lvl="0"/>
            <a:r>
              <a:rPr lang="en-US"/>
              <a:t>Click to edit Master text styles</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1CAEFB29-1893-49EC-B072-B00D1B76B8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76302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9"/>
            </a:lvl1pPr>
            <a:lvl2pPr>
              <a:defRPr sz="2328"/>
            </a:lvl2pPr>
            <a:lvl3pPr>
              <a:defRPr sz="1983"/>
            </a:lvl3pPr>
            <a:lvl4pPr>
              <a:defRPr sz="1724"/>
            </a:lvl4pPr>
            <a:lvl5pPr>
              <a:defRPr sz="1724"/>
            </a:lvl5pPr>
            <a:lvl6pPr>
              <a:defRPr sz="1724"/>
            </a:lvl6pPr>
            <a:lvl7pPr>
              <a:defRPr sz="1724"/>
            </a:lvl7pPr>
            <a:lvl8pPr>
              <a:defRPr sz="1724"/>
            </a:lvl8pPr>
            <a:lvl9pPr>
              <a:defRPr sz="1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9"/>
            </a:lvl1pPr>
            <a:lvl2pPr>
              <a:defRPr sz="2328"/>
            </a:lvl2pPr>
            <a:lvl3pPr>
              <a:defRPr sz="1983"/>
            </a:lvl3pPr>
            <a:lvl4pPr>
              <a:defRPr sz="1724"/>
            </a:lvl4pPr>
            <a:lvl5pPr>
              <a:defRPr sz="1724"/>
            </a:lvl5pPr>
            <a:lvl6pPr>
              <a:defRPr sz="1724"/>
            </a:lvl6pPr>
            <a:lvl7pPr>
              <a:defRPr sz="1724"/>
            </a:lvl7pPr>
            <a:lvl8pPr>
              <a:defRPr sz="1724"/>
            </a:lvl8pPr>
            <a:lvl9pPr>
              <a:defRPr sz="1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2E27F13E-BE83-4200-B883-48943C24C1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337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830850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328" b="1"/>
            </a:lvl1pPr>
            <a:lvl2pPr marL="448159" indent="0">
              <a:buNone/>
              <a:defRPr sz="1983" b="1"/>
            </a:lvl2pPr>
            <a:lvl3pPr marL="896319" indent="0">
              <a:buNone/>
              <a:defRPr sz="1724" b="1"/>
            </a:lvl3pPr>
            <a:lvl4pPr marL="1344479" indent="0">
              <a:buNone/>
              <a:defRPr sz="1552" b="1"/>
            </a:lvl4pPr>
            <a:lvl5pPr marL="1792638" indent="0">
              <a:buNone/>
              <a:defRPr sz="1552" b="1"/>
            </a:lvl5pPr>
            <a:lvl6pPr marL="2240799" indent="0">
              <a:buNone/>
              <a:defRPr sz="1552" b="1"/>
            </a:lvl6pPr>
            <a:lvl7pPr marL="2688958" indent="0">
              <a:buNone/>
              <a:defRPr sz="1552" b="1"/>
            </a:lvl7pPr>
            <a:lvl8pPr marL="3137118" indent="0">
              <a:buNone/>
              <a:defRPr sz="1552" b="1"/>
            </a:lvl8pPr>
            <a:lvl9pPr marL="3585278" indent="0">
              <a:buNone/>
              <a:defRPr sz="1552"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328"/>
            </a:lvl1pPr>
            <a:lvl2pPr>
              <a:defRPr sz="1983"/>
            </a:lvl2pPr>
            <a:lvl3pPr>
              <a:defRPr sz="1724"/>
            </a:lvl3pPr>
            <a:lvl4pPr>
              <a:defRPr sz="1552"/>
            </a:lvl4pPr>
            <a:lvl5pPr>
              <a:defRPr sz="1552"/>
            </a:lvl5pPr>
            <a:lvl6pPr>
              <a:defRPr sz="1552"/>
            </a:lvl6pPr>
            <a:lvl7pPr>
              <a:defRPr sz="1552"/>
            </a:lvl7pPr>
            <a:lvl8pPr>
              <a:defRPr sz="1552"/>
            </a:lvl8pPr>
            <a:lvl9pPr>
              <a:defRPr sz="15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328" b="1"/>
            </a:lvl1pPr>
            <a:lvl2pPr marL="448159" indent="0">
              <a:buNone/>
              <a:defRPr sz="1983" b="1"/>
            </a:lvl2pPr>
            <a:lvl3pPr marL="896319" indent="0">
              <a:buNone/>
              <a:defRPr sz="1724" b="1"/>
            </a:lvl3pPr>
            <a:lvl4pPr marL="1344479" indent="0">
              <a:buNone/>
              <a:defRPr sz="1552" b="1"/>
            </a:lvl4pPr>
            <a:lvl5pPr marL="1792638" indent="0">
              <a:buNone/>
              <a:defRPr sz="1552" b="1"/>
            </a:lvl5pPr>
            <a:lvl6pPr marL="2240799" indent="0">
              <a:buNone/>
              <a:defRPr sz="1552" b="1"/>
            </a:lvl6pPr>
            <a:lvl7pPr marL="2688958" indent="0">
              <a:buNone/>
              <a:defRPr sz="1552" b="1"/>
            </a:lvl7pPr>
            <a:lvl8pPr marL="3137118" indent="0">
              <a:buNone/>
              <a:defRPr sz="1552" b="1"/>
            </a:lvl8pPr>
            <a:lvl9pPr marL="3585278" indent="0">
              <a:buNone/>
              <a:defRPr sz="1552" b="1"/>
            </a:lvl9pPr>
          </a:lstStyle>
          <a:p>
            <a:pPr lvl="0"/>
            <a:r>
              <a:rPr lang="en-US"/>
              <a:t>Click to edit Master text styles</a:t>
            </a:r>
          </a:p>
        </p:txBody>
      </p:sp>
      <p:sp>
        <p:nvSpPr>
          <p:cNvPr id="6" name="Content Placeholder 5"/>
          <p:cNvSpPr>
            <a:spLocks noGrp="1"/>
          </p:cNvSpPr>
          <p:nvPr>
            <p:ph sz="quarter" idx="4"/>
          </p:nvPr>
        </p:nvSpPr>
        <p:spPr>
          <a:xfrm>
            <a:off x="6193367" y="2174877"/>
            <a:ext cx="5389033" cy="3951288"/>
          </a:xfrm>
        </p:spPr>
        <p:txBody>
          <a:bodyPr/>
          <a:lstStyle>
            <a:lvl1pPr>
              <a:defRPr sz="2328"/>
            </a:lvl1pPr>
            <a:lvl2pPr>
              <a:defRPr sz="1983"/>
            </a:lvl2pPr>
            <a:lvl3pPr>
              <a:defRPr sz="1724"/>
            </a:lvl3pPr>
            <a:lvl4pPr>
              <a:defRPr sz="1552"/>
            </a:lvl4pPr>
            <a:lvl5pPr>
              <a:defRPr sz="1552"/>
            </a:lvl5pPr>
            <a:lvl6pPr>
              <a:defRPr sz="1552"/>
            </a:lvl6pPr>
            <a:lvl7pPr>
              <a:defRPr sz="1552"/>
            </a:lvl7pPr>
            <a:lvl8pPr>
              <a:defRPr sz="1552"/>
            </a:lvl8pPr>
            <a:lvl9pPr>
              <a:defRPr sz="15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733CA466-AE75-4972-A9ED-93355A39A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18198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57EEFEB2-BDDC-4211-9669-6CD7C5FBE5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91015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976464" y="6243271"/>
            <a:ext cx="2844800" cy="476250"/>
          </a:xfrm>
          <a:prstGeom prst="rect">
            <a:avLst/>
          </a:prstGeom>
          <a:ln/>
        </p:spPr>
        <p:txBody>
          <a:bodyPr/>
          <a:lstStyle>
            <a:lvl1pPr>
              <a:defRPr/>
            </a:lvl1pPr>
          </a:lstStyle>
          <a:p>
            <a:pPr>
              <a:defRPr/>
            </a:pPr>
            <a:fld id="{0A792D5B-CAF8-443A-BB13-695D8EF5B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63874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83"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04"/>
            </a:lvl1pPr>
            <a:lvl2pPr>
              <a:defRPr sz="2759"/>
            </a:lvl2pPr>
            <a:lvl3pPr>
              <a:defRPr sz="2328"/>
            </a:lvl3pPr>
            <a:lvl4pPr>
              <a:defRPr sz="1983"/>
            </a:lvl4pPr>
            <a:lvl5pPr>
              <a:defRPr sz="1983"/>
            </a:lvl5pPr>
            <a:lvl6pPr>
              <a:defRPr sz="1983"/>
            </a:lvl6pPr>
            <a:lvl7pPr>
              <a:defRPr sz="1983"/>
            </a:lvl7pPr>
            <a:lvl8pPr>
              <a:defRPr sz="1983"/>
            </a:lvl8pPr>
            <a:lvl9pPr>
              <a:defRPr sz="19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379"/>
            </a:lvl1pPr>
            <a:lvl2pPr marL="448159" indent="0">
              <a:buNone/>
              <a:defRPr sz="1207"/>
            </a:lvl2pPr>
            <a:lvl3pPr marL="896319" indent="0">
              <a:buNone/>
              <a:defRPr sz="948"/>
            </a:lvl3pPr>
            <a:lvl4pPr marL="1344479" indent="0">
              <a:buNone/>
              <a:defRPr sz="862"/>
            </a:lvl4pPr>
            <a:lvl5pPr marL="1792638" indent="0">
              <a:buNone/>
              <a:defRPr sz="862"/>
            </a:lvl5pPr>
            <a:lvl6pPr marL="2240799" indent="0">
              <a:buNone/>
              <a:defRPr sz="862"/>
            </a:lvl6pPr>
            <a:lvl7pPr marL="2688958" indent="0">
              <a:buNone/>
              <a:defRPr sz="862"/>
            </a:lvl7pPr>
            <a:lvl8pPr marL="3137118" indent="0">
              <a:buNone/>
              <a:defRPr sz="862"/>
            </a:lvl8pPr>
            <a:lvl9pPr marL="3585278" indent="0">
              <a:buNone/>
              <a:defRPr sz="862"/>
            </a:lvl9pPr>
          </a:lstStyle>
          <a:p>
            <a:pPr lvl="0"/>
            <a:r>
              <a:rPr lang="en-US"/>
              <a:t>Click to edit Master text styles</a:t>
            </a:r>
          </a:p>
        </p:txBody>
      </p:sp>
      <p:sp>
        <p:nvSpPr>
          <p:cNvPr id="5"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2EBF1D85-E540-4504-AB81-F13549048B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68178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83"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04"/>
            </a:lvl1pPr>
            <a:lvl2pPr marL="448159" indent="0">
              <a:buNone/>
              <a:defRPr sz="2759"/>
            </a:lvl2pPr>
            <a:lvl3pPr marL="896319" indent="0">
              <a:buNone/>
              <a:defRPr sz="2328"/>
            </a:lvl3pPr>
            <a:lvl4pPr marL="1344479" indent="0">
              <a:buNone/>
              <a:defRPr sz="1983"/>
            </a:lvl4pPr>
            <a:lvl5pPr marL="1792638" indent="0">
              <a:buNone/>
              <a:defRPr sz="1983"/>
            </a:lvl5pPr>
            <a:lvl6pPr marL="2240799" indent="0">
              <a:buNone/>
              <a:defRPr sz="1983"/>
            </a:lvl6pPr>
            <a:lvl7pPr marL="2688958" indent="0">
              <a:buNone/>
              <a:defRPr sz="1983"/>
            </a:lvl7pPr>
            <a:lvl8pPr marL="3137118" indent="0">
              <a:buNone/>
              <a:defRPr sz="1983"/>
            </a:lvl8pPr>
            <a:lvl9pPr marL="3585278" indent="0">
              <a:buNone/>
              <a:defRPr sz="1983"/>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379"/>
            </a:lvl1pPr>
            <a:lvl2pPr marL="448159" indent="0">
              <a:buNone/>
              <a:defRPr sz="1207"/>
            </a:lvl2pPr>
            <a:lvl3pPr marL="896319" indent="0">
              <a:buNone/>
              <a:defRPr sz="948"/>
            </a:lvl3pPr>
            <a:lvl4pPr marL="1344479" indent="0">
              <a:buNone/>
              <a:defRPr sz="862"/>
            </a:lvl4pPr>
            <a:lvl5pPr marL="1792638" indent="0">
              <a:buNone/>
              <a:defRPr sz="862"/>
            </a:lvl5pPr>
            <a:lvl6pPr marL="2240799" indent="0">
              <a:buNone/>
              <a:defRPr sz="862"/>
            </a:lvl6pPr>
            <a:lvl7pPr marL="2688958" indent="0">
              <a:buNone/>
              <a:defRPr sz="862"/>
            </a:lvl7pPr>
            <a:lvl8pPr marL="3137118" indent="0">
              <a:buNone/>
              <a:defRPr sz="862"/>
            </a:lvl8pPr>
            <a:lvl9pPr marL="3585278" indent="0">
              <a:buNone/>
              <a:defRPr sz="862"/>
            </a:lvl9pPr>
          </a:lstStyle>
          <a:p>
            <a:pPr lvl="0"/>
            <a:r>
              <a:rPr lang="en-US"/>
              <a:t>Click to edit Master text styles</a:t>
            </a:r>
          </a:p>
        </p:txBody>
      </p:sp>
      <p:sp>
        <p:nvSpPr>
          <p:cNvPr id="5"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DFA87F29-FC0A-446A-A6E0-00121D27E8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55325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8113B0B5-B9F0-411B-8D09-42094CEA9E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9472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8"/>
            <a:ext cx="27432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4876800" y="6245225"/>
            <a:ext cx="2844800" cy="476250"/>
          </a:xfrm>
          <a:prstGeom prst="rect">
            <a:avLst/>
          </a:prstGeom>
          <a:ln/>
        </p:spPr>
        <p:txBody>
          <a:bodyPr/>
          <a:lstStyle>
            <a:lvl1pPr>
              <a:defRPr/>
            </a:lvl1pPr>
          </a:lstStyle>
          <a:p>
            <a:pPr>
              <a:defRPr/>
            </a:pPr>
            <a:fld id="{6F32FE3F-1797-4994-A929-205C85FCF4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7680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72023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432088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2094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heme" Target="../theme/theme4.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image" Target="../media/image1.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theme" Target="../theme/theme6.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8.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pt_camo_bkgrnd-02"/>
          <p:cNvPicPr>
            <a:picLocks noChangeAspect="1" noChangeArrowheads="1"/>
          </p:cNvPicPr>
          <p:nvPr userDrawn="1"/>
        </p:nvPicPr>
        <p:blipFill>
          <a:blip r:embed="rId13" cstate="print"/>
          <a:srcRect/>
          <a:stretch>
            <a:fillRect/>
          </a:stretch>
        </p:blipFill>
        <p:spPr bwMode="auto">
          <a:xfrm>
            <a:off x="1" y="-3174"/>
            <a:ext cx="12192000" cy="6861175"/>
          </a:xfrm>
          <a:prstGeom prst="rect">
            <a:avLst/>
          </a:prstGeom>
          <a:noFill/>
          <a:ln w="9525">
            <a:noFill/>
            <a:miter lim="800000"/>
            <a:headEnd/>
            <a:tailEnd/>
          </a:ln>
        </p:spPr>
      </p:pic>
      <p:sp>
        <p:nvSpPr>
          <p:cNvPr id="2051" name="Rectangle 3"/>
          <p:cNvSpPr>
            <a:spLocks noGrp="1" noChangeArrowheads="1"/>
          </p:cNvSpPr>
          <p:nvPr>
            <p:ph type="title"/>
          </p:nvPr>
        </p:nvSpPr>
        <p:spPr bwMode="auto">
          <a:xfrm>
            <a:off x="609601" y="274638"/>
            <a:ext cx="10972800" cy="1143000"/>
          </a:xfrm>
          <a:prstGeom prst="rect">
            <a:avLst/>
          </a:prstGeom>
          <a:noFill/>
          <a:ln w="9525">
            <a:noFill/>
            <a:miter lim="800000"/>
            <a:headEnd/>
            <a:tailEnd/>
          </a:ln>
        </p:spPr>
        <p:txBody>
          <a:bodyPr vert="horz" wrap="square" lIns="103972" tIns="51986" rIns="103972" bIns="51986"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609601" y="1600200"/>
            <a:ext cx="10972800" cy="3886200"/>
          </a:xfrm>
          <a:prstGeom prst="rect">
            <a:avLst/>
          </a:prstGeom>
          <a:noFill/>
          <a:ln w="9525">
            <a:noFill/>
            <a:miter lim="800000"/>
            <a:headEnd/>
            <a:tailEnd/>
          </a:ln>
        </p:spPr>
        <p:txBody>
          <a:bodyPr vert="horz" wrap="square" lIns="103972" tIns="51986" rIns="103972" bIns="51986"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2"/>
          </p:nvPr>
        </p:nvSpPr>
        <p:spPr>
          <a:xfrm>
            <a:off x="610454" y="6355729"/>
            <a:ext cx="2844358" cy="365414"/>
          </a:xfrm>
          <a:prstGeom prst="rect">
            <a:avLst/>
          </a:prstGeom>
        </p:spPr>
        <p:txBody>
          <a:bodyPr vert="horz" lIns="91436" tIns="45718" rIns="91436" bIns="45718" rtlCol="0" anchor="ctr"/>
          <a:lstStyle>
            <a:lvl1pPr algn="l">
              <a:defRPr sz="1121">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Verdana" charset="0"/>
            </a:endParaRPr>
          </a:p>
        </p:txBody>
      </p:sp>
      <p:sp>
        <p:nvSpPr>
          <p:cNvPr id="10" name="Slide Number Placeholder 9"/>
          <p:cNvSpPr>
            <a:spLocks noGrp="1"/>
          </p:cNvSpPr>
          <p:nvPr>
            <p:ph type="sldNum" sz="quarter" idx="4"/>
          </p:nvPr>
        </p:nvSpPr>
        <p:spPr>
          <a:xfrm>
            <a:off x="8737193" y="6355729"/>
            <a:ext cx="2844358" cy="365414"/>
          </a:xfrm>
          <a:prstGeom prst="rect">
            <a:avLst/>
          </a:prstGeom>
        </p:spPr>
        <p:txBody>
          <a:bodyPr vert="horz" lIns="91436" tIns="45718" rIns="91436" bIns="45718" rtlCol="0" anchor="ctr"/>
          <a:lstStyle>
            <a:lvl1pPr algn="r">
              <a:defRPr sz="1121">
                <a:solidFill>
                  <a:schemeClr val="tx1">
                    <a:tint val="75000"/>
                  </a:schemeClr>
                </a:solidFill>
              </a:defRPr>
            </a:lvl1pPr>
          </a:lstStyle>
          <a:p>
            <a:pPr eaLnBrk="0" fontAlgn="base" hangingPunct="0">
              <a:spcBef>
                <a:spcPct val="0"/>
              </a:spcBef>
              <a:spcAft>
                <a:spcPct val="0"/>
              </a:spcAft>
            </a:pPr>
            <a:fld id="{C30BC937-35FF-42AE-B30A-044B19693297}" type="slidenum">
              <a:rPr lang="en-US" smtClean="0">
                <a:solidFill>
                  <a:prstClr val="black">
                    <a:tint val="75000"/>
                  </a:prstClr>
                </a:solidFill>
                <a:latin typeface="Verdana" charset="0"/>
              </a:rPr>
              <a:pPr eaLnBrk="0" fontAlgn="base" hangingPunct="0">
                <a:spcBef>
                  <a:spcPct val="0"/>
                </a:spcBef>
                <a:spcAft>
                  <a:spcPct val="0"/>
                </a:spcAft>
              </a:pPr>
              <a:t>‹#›</a:t>
            </a:fld>
            <a:endParaRPr lang="en-US">
              <a:solidFill>
                <a:prstClr val="black">
                  <a:tint val="75000"/>
                </a:prstClr>
              </a:solidFill>
              <a:latin typeface="Verdana" charset="0"/>
            </a:endParaRPr>
          </a:p>
        </p:txBody>
      </p:sp>
    </p:spTree>
    <p:extLst>
      <p:ext uri="{BB962C8B-B14F-4D97-AF65-F5344CB8AC3E}">
        <p14:creationId xmlns:p14="http://schemas.microsoft.com/office/powerpoint/2010/main" val="670900350"/>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hf hdr="0" ftr="0" dt="0"/>
  <p:txStyles>
    <p:titleStyle>
      <a:lvl1pPr algn="ctr" rtl="0" eaLnBrk="0" fontAlgn="base" hangingPunct="0">
        <a:spcBef>
          <a:spcPct val="0"/>
        </a:spcBef>
        <a:spcAft>
          <a:spcPct val="0"/>
        </a:spcAft>
        <a:defRPr sz="4311">
          <a:solidFill>
            <a:schemeClr val="tx2"/>
          </a:solidFill>
          <a:latin typeface="+mj-lt"/>
          <a:ea typeface="+mj-ea"/>
          <a:cs typeface="+mj-cs"/>
        </a:defRPr>
      </a:lvl1pPr>
      <a:lvl2pPr algn="ctr" rtl="0" eaLnBrk="0" fontAlgn="base" hangingPunct="0">
        <a:spcBef>
          <a:spcPct val="0"/>
        </a:spcBef>
        <a:spcAft>
          <a:spcPct val="0"/>
        </a:spcAft>
        <a:defRPr sz="4311">
          <a:solidFill>
            <a:schemeClr val="tx2"/>
          </a:solidFill>
          <a:latin typeface="Arial" charset="0"/>
        </a:defRPr>
      </a:lvl2pPr>
      <a:lvl3pPr algn="ctr" rtl="0" eaLnBrk="0" fontAlgn="base" hangingPunct="0">
        <a:spcBef>
          <a:spcPct val="0"/>
        </a:spcBef>
        <a:spcAft>
          <a:spcPct val="0"/>
        </a:spcAft>
        <a:defRPr sz="4311">
          <a:solidFill>
            <a:schemeClr val="tx2"/>
          </a:solidFill>
          <a:latin typeface="Arial" charset="0"/>
        </a:defRPr>
      </a:lvl3pPr>
      <a:lvl4pPr algn="ctr" rtl="0" eaLnBrk="0" fontAlgn="base" hangingPunct="0">
        <a:spcBef>
          <a:spcPct val="0"/>
        </a:spcBef>
        <a:spcAft>
          <a:spcPct val="0"/>
        </a:spcAft>
        <a:defRPr sz="4311">
          <a:solidFill>
            <a:schemeClr val="tx2"/>
          </a:solidFill>
          <a:latin typeface="Arial" charset="0"/>
        </a:defRPr>
      </a:lvl4pPr>
      <a:lvl5pPr algn="ctr" rtl="0" eaLnBrk="0" fontAlgn="base" hangingPunct="0">
        <a:spcBef>
          <a:spcPct val="0"/>
        </a:spcBef>
        <a:spcAft>
          <a:spcPct val="0"/>
        </a:spcAft>
        <a:defRPr sz="4311">
          <a:solidFill>
            <a:schemeClr val="tx2"/>
          </a:solidFill>
          <a:latin typeface="Arial" charset="0"/>
        </a:defRPr>
      </a:lvl5pPr>
      <a:lvl6pPr marL="448175" algn="ctr" rtl="0" fontAlgn="base">
        <a:spcBef>
          <a:spcPct val="0"/>
        </a:spcBef>
        <a:spcAft>
          <a:spcPct val="0"/>
        </a:spcAft>
        <a:defRPr sz="4311">
          <a:solidFill>
            <a:schemeClr val="tx2"/>
          </a:solidFill>
          <a:latin typeface="Arial" charset="0"/>
        </a:defRPr>
      </a:lvl6pPr>
      <a:lvl7pPr marL="896350" algn="ctr" rtl="0" fontAlgn="base">
        <a:spcBef>
          <a:spcPct val="0"/>
        </a:spcBef>
        <a:spcAft>
          <a:spcPct val="0"/>
        </a:spcAft>
        <a:defRPr sz="4311">
          <a:solidFill>
            <a:schemeClr val="tx2"/>
          </a:solidFill>
          <a:latin typeface="Arial" charset="0"/>
        </a:defRPr>
      </a:lvl7pPr>
      <a:lvl8pPr marL="1344525" algn="ctr" rtl="0" fontAlgn="base">
        <a:spcBef>
          <a:spcPct val="0"/>
        </a:spcBef>
        <a:spcAft>
          <a:spcPct val="0"/>
        </a:spcAft>
        <a:defRPr sz="4311">
          <a:solidFill>
            <a:schemeClr val="tx2"/>
          </a:solidFill>
          <a:latin typeface="Arial" charset="0"/>
        </a:defRPr>
      </a:lvl8pPr>
      <a:lvl9pPr marL="1792700" algn="ctr" rtl="0" fontAlgn="base">
        <a:spcBef>
          <a:spcPct val="0"/>
        </a:spcBef>
        <a:spcAft>
          <a:spcPct val="0"/>
        </a:spcAft>
        <a:defRPr sz="4311">
          <a:solidFill>
            <a:schemeClr val="tx2"/>
          </a:solidFill>
          <a:latin typeface="Arial" charset="0"/>
        </a:defRPr>
      </a:lvl9pPr>
    </p:titleStyle>
    <p:bodyStyle>
      <a:lvl1pPr marL="336132" indent="-336132" algn="l" rtl="0" eaLnBrk="0" fontAlgn="base" hangingPunct="0">
        <a:spcBef>
          <a:spcPct val="20000"/>
        </a:spcBef>
        <a:spcAft>
          <a:spcPct val="0"/>
        </a:spcAft>
        <a:buFont typeface="Wingdings" pitchFamily="2" charset="2"/>
        <a:buChar char="§"/>
        <a:defRPr sz="3104">
          <a:solidFill>
            <a:schemeClr val="tx1"/>
          </a:solidFill>
          <a:latin typeface="+mn-lt"/>
          <a:ea typeface="+mn-ea"/>
          <a:cs typeface="+mn-cs"/>
        </a:defRPr>
      </a:lvl1pPr>
      <a:lvl2pPr marL="728284" indent="-280109" algn="l" rtl="0" eaLnBrk="0" fontAlgn="base" hangingPunct="0">
        <a:spcBef>
          <a:spcPct val="20000"/>
        </a:spcBef>
        <a:spcAft>
          <a:spcPct val="0"/>
        </a:spcAft>
        <a:buSzPct val="75000"/>
        <a:buFont typeface="Arial" charset="0"/>
        <a:buChar char="►"/>
        <a:defRPr sz="2759">
          <a:solidFill>
            <a:schemeClr val="tx1"/>
          </a:solidFill>
          <a:latin typeface="+mn-lt"/>
        </a:defRPr>
      </a:lvl2pPr>
      <a:lvl3pPr marL="1120438" indent="-224087" algn="l" rtl="0" eaLnBrk="0" fontAlgn="base" hangingPunct="0">
        <a:spcBef>
          <a:spcPct val="20000"/>
        </a:spcBef>
        <a:spcAft>
          <a:spcPct val="0"/>
        </a:spcAft>
        <a:buChar char="•"/>
        <a:defRPr sz="2328">
          <a:solidFill>
            <a:schemeClr val="tx1"/>
          </a:solidFill>
          <a:latin typeface="+mn-lt"/>
        </a:defRPr>
      </a:lvl3pPr>
      <a:lvl4pPr marL="1568613" indent="-224087" algn="l" rtl="0" eaLnBrk="0" fontAlgn="base" hangingPunct="0">
        <a:spcBef>
          <a:spcPct val="20000"/>
        </a:spcBef>
        <a:spcAft>
          <a:spcPct val="0"/>
        </a:spcAft>
        <a:buSzPct val="75000"/>
        <a:buFont typeface="Wingdings 3" pitchFamily="18" charset="2"/>
        <a:buChar char="w"/>
        <a:defRPr sz="1983">
          <a:solidFill>
            <a:schemeClr val="tx1"/>
          </a:solidFill>
          <a:latin typeface="+mn-lt"/>
        </a:defRPr>
      </a:lvl4pPr>
      <a:lvl5pPr marL="2016788" indent="-224087" algn="l" rtl="0" eaLnBrk="0" fontAlgn="base" hangingPunct="0">
        <a:spcBef>
          <a:spcPct val="20000"/>
        </a:spcBef>
        <a:spcAft>
          <a:spcPct val="0"/>
        </a:spcAft>
        <a:buSzPct val="50000"/>
        <a:buFont typeface="Wingdings" pitchFamily="2" charset="2"/>
        <a:buChar char="¡"/>
        <a:defRPr sz="1983">
          <a:solidFill>
            <a:schemeClr val="tx1"/>
          </a:solidFill>
          <a:latin typeface="+mn-lt"/>
        </a:defRPr>
      </a:lvl5pPr>
      <a:lvl6pPr marL="2464963" indent="-224087" algn="l" rtl="0" fontAlgn="base">
        <a:spcBef>
          <a:spcPct val="20000"/>
        </a:spcBef>
        <a:spcAft>
          <a:spcPct val="0"/>
        </a:spcAft>
        <a:buSzPct val="50000"/>
        <a:buFont typeface="Wingdings" pitchFamily="2" charset="2"/>
        <a:buChar char="¡"/>
        <a:defRPr sz="1983">
          <a:solidFill>
            <a:schemeClr val="tx1"/>
          </a:solidFill>
          <a:latin typeface="+mn-lt"/>
        </a:defRPr>
      </a:lvl6pPr>
      <a:lvl7pPr marL="2913138" indent="-224087" algn="l" rtl="0" fontAlgn="base">
        <a:spcBef>
          <a:spcPct val="20000"/>
        </a:spcBef>
        <a:spcAft>
          <a:spcPct val="0"/>
        </a:spcAft>
        <a:buSzPct val="50000"/>
        <a:buFont typeface="Wingdings" pitchFamily="2" charset="2"/>
        <a:buChar char="¡"/>
        <a:defRPr sz="1983">
          <a:solidFill>
            <a:schemeClr val="tx1"/>
          </a:solidFill>
          <a:latin typeface="+mn-lt"/>
        </a:defRPr>
      </a:lvl7pPr>
      <a:lvl8pPr marL="3361313" indent="-224087" algn="l" rtl="0" fontAlgn="base">
        <a:spcBef>
          <a:spcPct val="20000"/>
        </a:spcBef>
        <a:spcAft>
          <a:spcPct val="0"/>
        </a:spcAft>
        <a:buSzPct val="50000"/>
        <a:buFont typeface="Wingdings" pitchFamily="2" charset="2"/>
        <a:buChar char="¡"/>
        <a:defRPr sz="1983">
          <a:solidFill>
            <a:schemeClr val="tx1"/>
          </a:solidFill>
          <a:latin typeface="+mn-lt"/>
        </a:defRPr>
      </a:lvl8pPr>
      <a:lvl9pPr marL="3809488" indent="-224087" algn="l" rtl="0" fontAlgn="base">
        <a:spcBef>
          <a:spcPct val="20000"/>
        </a:spcBef>
        <a:spcAft>
          <a:spcPct val="0"/>
        </a:spcAft>
        <a:buSzPct val="50000"/>
        <a:buFont typeface="Wingdings" pitchFamily="2" charset="2"/>
        <a:buChar char="¡"/>
        <a:defRPr sz="1983">
          <a:solidFill>
            <a:schemeClr val="tx1"/>
          </a:solidFill>
          <a:latin typeface="+mn-lt"/>
        </a:defRPr>
      </a:lvl9pPr>
    </p:bodyStyle>
    <p:otherStyle>
      <a:defPPr>
        <a:defRPr lang="en-US"/>
      </a:defPPr>
      <a:lvl1pPr marL="0" algn="l" defTabSz="896350" rtl="0" eaLnBrk="1" latinLnBrk="0" hangingPunct="1">
        <a:defRPr sz="1724" kern="1200">
          <a:solidFill>
            <a:schemeClr val="tx1"/>
          </a:solidFill>
          <a:latin typeface="+mn-lt"/>
          <a:ea typeface="+mn-ea"/>
          <a:cs typeface="+mn-cs"/>
        </a:defRPr>
      </a:lvl1pPr>
      <a:lvl2pPr marL="448175" algn="l" defTabSz="896350" rtl="0" eaLnBrk="1" latinLnBrk="0" hangingPunct="1">
        <a:defRPr sz="1724" kern="1200">
          <a:solidFill>
            <a:schemeClr val="tx1"/>
          </a:solidFill>
          <a:latin typeface="+mn-lt"/>
          <a:ea typeface="+mn-ea"/>
          <a:cs typeface="+mn-cs"/>
        </a:defRPr>
      </a:lvl2pPr>
      <a:lvl3pPr marL="896350" algn="l" defTabSz="896350" rtl="0" eaLnBrk="1" latinLnBrk="0" hangingPunct="1">
        <a:defRPr sz="1724" kern="1200">
          <a:solidFill>
            <a:schemeClr val="tx1"/>
          </a:solidFill>
          <a:latin typeface="+mn-lt"/>
          <a:ea typeface="+mn-ea"/>
          <a:cs typeface="+mn-cs"/>
        </a:defRPr>
      </a:lvl3pPr>
      <a:lvl4pPr marL="1344525" algn="l" defTabSz="896350" rtl="0" eaLnBrk="1" latinLnBrk="0" hangingPunct="1">
        <a:defRPr sz="1724" kern="1200">
          <a:solidFill>
            <a:schemeClr val="tx1"/>
          </a:solidFill>
          <a:latin typeface="+mn-lt"/>
          <a:ea typeface="+mn-ea"/>
          <a:cs typeface="+mn-cs"/>
        </a:defRPr>
      </a:lvl4pPr>
      <a:lvl5pPr marL="1792700" algn="l" defTabSz="896350" rtl="0" eaLnBrk="1" latinLnBrk="0" hangingPunct="1">
        <a:defRPr sz="1724" kern="1200">
          <a:solidFill>
            <a:schemeClr val="tx1"/>
          </a:solidFill>
          <a:latin typeface="+mn-lt"/>
          <a:ea typeface="+mn-ea"/>
          <a:cs typeface="+mn-cs"/>
        </a:defRPr>
      </a:lvl5pPr>
      <a:lvl6pPr marL="2240875" algn="l" defTabSz="896350" rtl="0" eaLnBrk="1" latinLnBrk="0" hangingPunct="1">
        <a:defRPr sz="1724" kern="1200">
          <a:solidFill>
            <a:schemeClr val="tx1"/>
          </a:solidFill>
          <a:latin typeface="+mn-lt"/>
          <a:ea typeface="+mn-ea"/>
          <a:cs typeface="+mn-cs"/>
        </a:defRPr>
      </a:lvl6pPr>
      <a:lvl7pPr marL="2689050" algn="l" defTabSz="896350" rtl="0" eaLnBrk="1" latinLnBrk="0" hangingPunct="1">
        <a:defRPr sz="1724" kern="1200">
          <a:solidFill>
            <a:schemeClr val="tx1"/>
          </a:solidFill>
          <a:latin typeface="+mn-lt"/>
          <a:ea typeface="+mn-ea"/>
          <a:cs typeface="+mn-cs"/>
        </a:defRPr>
      </a:lvl7pPr>
      <a:lvl8pPr marL="3137225" algn="l" defTabSz="896350" rtl="0" eaLnBrk="1" latinLnBrk="0" hangingPunct="1">
        <a:defRPr sz="1724" kern="1200">
          <a:solidFill>
            <a:schemeClr val="tx1"/>
          </a:solidFill>
          <a:latin typeface="+mn-lt"/>
          <a:ea typeface="+mn-ea"/>
          <a:cs typeface="+mn-cs"/>
        </a:defRPr>
      </a:lvl8pPr>
      <a:lvl9pPr marL="3585401" algn="l" defTabSz="896350" rtl="0" eaLnBrk="1" latinLnBrk="0" hangingPunct="1">
        <a:defRPr sz="17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56.xml"/><Relationship Id="rId5" Type="http://schemas.openxmlformats.org/officeDocument/2006/relationships/image" Target="../media/image19.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s://beta.sam.gov/" TargetMode="Externa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hyperlink" Target="https://www.poa.usace.army.mil/Business-With-Us/Office-of-Small-Business-Programs/" TargetMode="External"/><Relationship Id="rId2" Type="http://schemas.openxmlformats.org/officeDocument/2006/relationships/hyperlink" Target="https://www.usace.army.mil/Business-With-Us/Small-Business/Upcoming-Contract-Opportunities/" TargetMode="External"/><Relationship Id="rId1" Type="http://schemas.openxmlformats.org/officeDocument/2006/relationships/slideLayout" Target="../slideLayouts/slideLayout56.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hyperlink" Target="mailto:Theresa.M.Afrank@usace.army.mil" TargetMode="External"/><Relationship Id="rId2" Type="http://schemas.openxmlformats.org/officeDocument/2006/relationships/hyperlink" Target="mailto:Michelle.R.Mandel@usace.army.mil" TargetMode="External"/><Relationship Id="rId1" Type="http://schemas.openxmlformats.org/officeDocument/2006/relationships/slideLayout" Target="../slideLayouts/slideLayout56.xml"/><Relationship Id="rId5" Type="http://schemas.openxmlformats.org/officeDocument/2006/relationships/hyperlink" Target="mailto:ryan.b.zachry@usace.army.mil" TargetMode="External"/><Relationship Id="rId4" Type="http://schemas.openxmlformats.org/officeDocument/2006/relationships/hyperlink" Target="mailto:George.G.Nasif@usace.army.m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p:txBody>
          <a:bodyPr/>
          <a:lstStyle/>
          <a:p>
            <a:r>
              <a:rPr lang="en-US"/>
              <a:t>Program Overview</a:t>
            </a:r>
            <a:br>
              <a:rPr lang="en-US"/>
            </a:br>
            <a:r>
              <a:rPr lang="en-US" sz="3200" i="1" cap="none"/>
              <a:t>“North to the Future”</a:t>
            </a:r>
            <a:endParaRPr lang="en-US"/>
          </a:p>
        </p:txBody>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a:ln w="12700"/>
        </p:spPr>
        <p:txBody>
          <a:bodyPr/>
          <a:lstStyle/>
          <a:p>
            <a:r>
              <a:rPr lang="en-US" sz="1400" b="1"/>
              <a:t>John Raso</a:t>
            </a:r>
          </a:p>
          <a:p>
            <a:r>
              <a:rPr lang="en-US" sz="1400" b="1" i="1"/>
              <a:t>*Chief, Military Branch, Programs and </a:t>
            </a:r>
          </a:p>
          <a:p>
            <a:r>
              <a:rPr lang="en-US" sz="1400" b="1" i="1"/>
              <a:t> Project Management Division</a:t>
            </a:r>
          </a:p>
          <a:p>
            <a:r>
              <a:rPr lang="en-US" sz="1400" b="1"/>
              <a:t>Jim Jeffords</a:t>
            </a:r>
          </a:p>
          <a:p>
            <a:r>
              <a:rPr lang="en-US" sz="1400" b="1" i="1"/>
              <a:t>*Chief, Construction &amp; Operations Division</a:t>
            </a:r>
          </a:p>
          <a:p>
            <a:r>
              <a:rPr lang="en-US" sz="1400" b="1" i="1"/>
              <a:t>James Sauceda</a:t>
            </a:r>
          </a:p>
          <a:p>
            <a:r>
              <a:rPr lang="en-US" sz="1400" b="1" i="1"/>
              <a:t>*Chief, Engineering Division</a:t>
            </a:r>
          </a:p>
          <a:p>
            <a:r>
              <a:rPr lang="en-US" sz="1400" b="1"/>
              <a:t>Michelle Mandel</a:t>
            </a:r>
          </a:p>
          <a:p>
            <a:r>
              <a:rPr lang="en-US" sz="1400" b="1" i="1"/>
              <a:t>* Deputy, Contracting Division</a:t>
            </a:r>
          </a:p>
          <a:p>
            <a:r>
              <a:rPr lang="en-US" sz="1400" b="1"/>
              <a:t>Ryan Zachry</a:t>
            </a:r>
          </a:p>
          <a:p>
            <a:r>
              <a:rPr lang="en-US" sz="1400" b="1" i="1"/>
              <a:t>*Small Business Professional</a:t>
            </a:r>
          </a:p>
          <a:p>
            <a:endParaRPr lang="en-US" sz="1400" b="1" i="1">
              <a:solidFill>
                <a:schemeClr val="tx1"/>
              </a:solidFill>
            </a:endParaRPr>
          </a:p>
          <a:p>
            <a:r>
              <a:rPr lang="en-US" sz="1400" b="1"/>
              <a:t>Alaska District</a:t>
            </a:r>
          </a:p>
          <a:p>
            <a:r>
              <a:rPr lang="en-US" sz="1400" b="1"/>
              <a:t>U.S. Army Corps of Engineers </a:t>
            </a:r>
          </a:p>
          <a:p>
            <a:r>
              <a:rPr lang="en-US" sz="1400" b="1" i="1"/>
              <a:t>11 April 2024</a:t>
            </a:r>
            <a:endParaRPr lang="en-US" sz="1400"/>
          </a:p>
          <a:p>
            <a:pPr marL="12700">
              <a:lnSpc>
                <a:spcPct val="100000"/>
              </a:lnSpc>
            </a:pPr>
            <a:endParaRPr lang="en-US" sz="2050">
              <a:solidFill>
                <a:schemeClr val="accent3"/>
              </a:solidFill>
              <a:latin typeface="Arial"/>
              <a:cs typeface="Arial"/>
            </a:endParaRPr>
          </a:p>
        </p:txBody>
      </p:sp>
      <p:pic>
        <p:nvPicPr>
          <p:cNvPr id="10" name="Picture 9">
            <a:extLst>
              <a:ext uri="{FF2B5EF4-FFF2-40B4-BE49-F238E27FC236}">
                <a16:creationId xmlns:a16="http://schemas.microsoft.com/office/drawing/2014/main" id="{3C4D84C7-199F-D3AD-B6B2-1FD29B9C446A}"/>
              </a:ext>
            </a:extLst>
          </p:cNvPr>
          <p:cNvPicPr>
            <a:picLocks noChangeAspect="1"/>
          </p:cNvPicPr>
          <p:nvPr/>
        </p:nvPicPr>
        <p:blipFill>
          <a:blip r:embed="rId2"/>
          <a:stretch>
            <a:fillRect/>
          </a:stretch>
        </p:blipFill>
        <p:spPr>
          <a:xfrm>
            <a:off x="6176630" y="710808"/>
            <a:ext cx="5748670" cy="4584443"/>
          </a:xfrm>
          <a:prstGeom prst="rect">
            <a:avLst/>
          </a:prstGeom>
        </p:spPr>
      </p:pic>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a:xfrm>
            <a:off x="1933788" y="128981"/>
            <a:ext cx="10386814" cy="832920"/>
          </a:xfrm>
        </p:spPr>
        <p:txBody>
          <a:bodyPr/>
          <a:lstStyle/>
          <a:p>
            <a:r>
              <a:rPr lang="en-US" sz="3600" dirty="0">
                <a:solidFill>
                  <a:schemeClr val="tx1"/>
                </a:solidFill>
              </a:rPr>
              <a:t>UPDATES FROM construction  </a:t>
            </a:r>
          </a:p>
        </p:txBody>
      </p:sp>
      <p:sp>
        <p:nvSpPr>
          <p:cNvPr id="3" name="Content Placeholder 2">
            <a:extLst>
              <a:ext uri="{FF2B5EF4-FFF2-40B4-BE49-F238E27FC236}">
                <a16:creationId xmlns:a16="http://schemas.microsoft.com/office/drawing/2014/main" id="{650BBE37-161F-2917-B07E-C92D7FB8F7E6}"/>
              </a:ext>
            </a:extLst>
          </p:cNvPr>
          <p:cNvSpPr txBox="1">
            <a:spLocks/>
          </p:cNvSpPr>
          <p:nvPr/>
        </p:nvSpPr>
        <p:spPr>
          <a:xfrm>
            <a:off x="361724" y="1128319"/>
            <a:ext cx="11658600" cy="560070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lvl="0">
              <a:spcAft>
                <a:spcPts val="0"/>
              </a:spcAft>
            </a:pPr>
            <a:r>
              <a:rPr lang="en-US" sz="2000" b="1" dirty="0">
                <a:solidFill>
                  <a:schemeClr val="tx1"/>
                </a:solidFill>
                <a:latin typeface="+mj-lt"/>
                <a:ea typeface="Times New Roman" panose="02020603050405020304" pitchFamily="18" charset="0"/>
              </a:rPr>
              <a:t>RMS Replacement – Construction Management Platform (CMP) - </a:t>
            </a:r>
            <a:r>
              <a:rPr lang="en-US" sz="2000" dirty="0">
                <a:solidFill>
                  <a:schemeClr val="tx1"/>
                </a:solidFill>
                <a:latin typeface="+mj-lt"/>
                <a:ea typeface="Times New Roman" panose="02020603050405020304" pitchFamily="18" charset="0"/>
              </a:rPr>
              <a:t>Contract to be awarded by end of FY24 </a:t>
            </a:r>
            <a:r>
              <a:rPr lang="en-US" sz="1800" dirty="0">
                <a:solidFill>
                  <a:schemeClr val="tx1"/>
                </a:solidFill>
                <a:effectLst/>
                <a:latin typeface="+mj-lt"/>
                <a:ea typeface="Calibri" panose="020F0502020204030204" pitchFamily="34" charset="0"/>
              </a:rPr>
              <a:t>and expect to begin deploying the new system within two years of contract award.</a:t>
            </a:r>
            <a:endParaRPr lang="en-US" sz="2000" b="1" dirty="0">
              <a:solidFill>
                <a:schemeClr val="tx1"/>
              </a:solidFill>
              <a:latin typeface="+mj-lt"/>
              <a:ea typeface="Times New Roman" panose="02020603050405020304" pitchFamily="18" charset="0"/>
            </a:endParaRPr>
          </a:p>
          <a:p>
            <a:pPr lvl="0">
              <a:spcAft>
                <a:spcPts val="0"/>
              </a:spcAft>
            </a:pPr>
            <a:endParaRPr lang="en-US" sz="2000" b="1" dirty="0">
              <a:solidFill>
                <a:schemeClr val="tx1"/>
              </a:solidFill>
              <a:latin typeface="+mj-lt"/>
              <a:ea typeface="Times New Roman" panose="02020603050405020304" pitchFamily="18" charset="0"/>
            </a:endParaRPr>
          </a:p>
          <a:p>
            <a:pPr lvl="0">
              <a:spcAft>
                <a:spcPts val="0"/>
              </a:spcAft>
            </a:pPr>
            <a:r>
              <a:rPr lang="en-US" sz="2000" b="1" dirty="0">
                <a:solidFill>
                  <a:schemeClr val="tx1"/>
                </a:solidFill>
                <a:latin typeface="+mj-lt"/>
                <a:ea typeface="Times New Roman" panose="02020603050405020304" pitchFamily="18" charset="0"/>
              </a:rPr>
              <a:t>CQM-Course – </a:t>
            </a:r>
            <a:r>
              <a:rPr lang="en-US" sz="2000" dirty="0">
                <a:solidFill>
                  <a:schemeClr val="tx1"/>
                </a:solidFill>
                <a:latin typeface="+mn-lt"/>
                <a:ea typeface="Times New Roman" panose="02020603050405020304" pitchFamily="18" charset="0"/>
              </a:rPr>
              <a:t>1st online course was conducted on 2-3 Apr.  The last training until the fall will be online 7-8 May and in person on 9-10 May at UAA Aviation Building, Merrill Field.  We will be setting up a schedule for next fall.</a:t>
            </a:r>
          </a:p>
          <a:p>
            <a:pPr lvl="0">
              <a:spcAft>
                <a:spcPts val="0"/>
              </a:spcAft>
            </a:pPr>
            <a:endParaRPr lang="en-US" sz="2000" b="1" dirty="0">
              <a:solidFill>
                <a:schemeClr val="tx1"/>
              </a:solidFill>
              <a:latin typeface="+mj-lt"/>
              <a:ea typeface="Times New Roman" panose="02020603050405020304" pitchFamily="18" charset="0"/>
            </a:endParaRPr>
          </a:p>
          <a:p>
            <a:pPr lvl="0">
              <a:spcAft>
                <a:spcPts val="0"/>
              </a:spcAft>
            </a:pPr>
            <a:r>
              <a:rPr lang="en-US" sz="2000" b="1" dirty="0">
                <a:solidFill>
                  <a:schemeClr val="tx1"/>
                </a:solidFill>
                <a:latin typeface="+mj-lt"/>
                <a:ea typeface="Times New Roman" panose="02020603050405020304" pitchFamily="18" charset="0"/>
              </a:rPr>
              <a:t>Partnering</a:t>
            </a:r>
            <a:r>
              <a:rPr lang="en-US" sz="2000" dirty="0">
                <a:solidFill>
                  <a:schemeClr val="tx1"/>
                </a:solidFill>
                <a:latin typeface="+mj-lt"/>
                <a:ea typeface="Times New Roman" panose="02020603050405020304" pitchFamily="18" charset="0"/>
              </a:rPr>
              <a:t> – Improved communications and issue resolution.  Strive for open and honest communications.  </a:t>
            </a:r>
            <a:r>
              <a:rPr lang="en-US" sz="2000" dirty="0">
                <a:solidFill>
                  <a:schemeClr val="tx1"/>
                </a:solidFill>
              </a:rPr>
              <a:t>Engage </a:t>
            </a:r>
            <a:r>
              <a:rPr lang="en-US" sz="2000" b="0" dirty="0">
                <a:solidFill>
                  <a:schemeClr val="tx1"/>
                </a:solidFill>
              </a:rPr>
              <a:t>even if not part of formal contract requirements.  Start early and include all levels of the project team.  Escalation ladders are a best practice.</a:t>
            </a:r>
          </a:p>
          <a:p>
            <a:pPr marL="342900" indent="-342900">
              <a:spcAft>
                <a:spcPts val="0"/>
              </a:spcAft>
              <a:buFont typeface="Arial" panose="020B0604020202020204" pitchFamily="34" charset="0"/>
              <a:buChar char="•"/>
            </a:pPr>
            <a:endParaRPr lang="en-US" sz="2000" b="1" dirty="0">
              <a:solidFill>
                <a:schemeClr val="tx1"/>
              </a:solidFill>
              <a:effectLst/>
              <a:latin typeface="+mj-lt"/>
              <a:ea typeface="Times New Roman" panose="02020603050405020304" pitchFamily="18" charset="0"/>
            </a:endParaRPr>
          </a:p>
          <a:p>
            <a:pPr lvl="0">
              <a:spcAft>
                <a:spcPts val="0"/>
              </a:spcAft>
            </a:pPr>
            <a:r>
              <a:rPr lang="en-US" sz="2000" b="1" dirty="0">
                <a:solidFill>
                  <a:schemeClr val="tx1"/>
                </a:solidFill>
                <a:latin typeface="+mj-lt"/>
                <a:ea typeface="Times New Roman" panose="02020603050405020304" pitchFamily="18" charset="0"/>
              </a:rPr>
              <a:t>Issue Resolution</a:t>
            </a:r>
            <a:r>
              <a:rPr lang="en-US" sz="2000" dirty="0">
                <a:solidFill>
                  <a:schemeClr val="tx1"/>
                </a:solidFill>
                <a:latin typeface="+mj-lt"/>
                <a:ea typeface="Times New Roman" panose="02020603050405020304" pitchFamily="18" charset="0"/>
              </a:rPr>
              <a:t> – REAs and Claims only get more complicated and less clear with time.  Elevate these EARLY which will greatly expedite decisions. </a:t>
            </a:r>
          </a:p>
          <a:p>
            <a:pPr lvl="0">
              <a:spcAft>
                <a:spcPts val="0"/>
              </a:spcAft>
            </a:pPr>
            <a:endParaRPr lang="en-US" sz="2000" dirty="0">
              <a:solidFill>
                <a:schemeClr val="tx1"/>
              </a:solidFill>
              <a:latin typeface="+mj-lt"/>
              <a:ea typeface="Calibri" panose="020F0502020204030204" pitchFamily="34" charset="0"/>
            </a:endParaRPr>
          </a:p>
          <a:p>
            <a:pPr lvl="0">
              <a:spcAft>
                <a:spcPts val="0"/>
              </a:spcAft>
            </a:pPr>
            <a:r>
              <a:rPr lang="en-US" sz="2000" b="1" dirty="0">
                <a:solidFill>
                  <a:schemeClr val="tx1"/>
                </a:solidFill>
                <a:latin typeface="+mj-lt"/>
                <a:ea typeface="Calibri" panose="020F0502020204030204" pitchFamily="34" charset="0"/>
              </a:rPr>
              <a:t>Organizational Changes – </a:t>
            </a:r>
            <a:r>
              <a:rPr lang="en-US" sz="2000" dirty="0">
                <a:solidFill>
                  <a:schemeClr val="tx1"/>
                </a:solidFill>
                <a:latin typeface="+mj-lt"/>
                <a:ea typeface="Calibri" panose="020F0502020204030204" pitchFamily="34" charset="0"/>
              </a:rPr>
              <a:t>next slide.</a:t>
            </a:r>
            <a:endParaRPr lang="en-US" sz="2000" b="1" dirty="0">
              <a:solidFill>
                <a:schemeClr val="tx1"/>
              </a:solidFill>
              <a:latin typeface="+mj-lt"/>
              <a:ea typeface="Calibri" panose="020F0502020204030204" pitchFamily="34" charset="0"/>
            </a:endParaRPr>
          </a:p>
          <a:p>
            <a:pPr lvl="0">
              <a:spcAft>
                <a:spcPts val="0"/>
              </a:spcAft>
            </a:pPr>
            <a:endParaRPr lang="en-US" sz="2000" b="1" dirty="0">
              <a:solidFill>
                <a:schemeClr val="tx1"/>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5616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3600" dirty="0">
                <a:solidFill>
                  <a:schemeClr val="tx1"/>
                </a:solidFill>
              </a:rPr>
              <a:t>construction  and operations division</a:t>
            </a:r>
          </a:p>
        </p:txBody>
      </p:sp>
      <p:sp>
        <p:nvSpPr>
          <p:cNvPr id="3" name="Rectangle: Rounded Corners 2">
            <a:extLst>
              <a:ext uri="{FF2B5EF4-FFF2-40B4-BE49-F238E27FC236}">
                <a16:creationId xmlns:a16="http://schemas.microsoft.com/office/drawing/2014/main" id="{BA6099AF-3FAA-0A6F-2ECB-B20E51C8F258}"/>
              </a:ext>
            </a:extLst>
          </p:cNvPr>
          <p:cNvSpPr/>
          <p:nvPr/>
        </p:nvSpPr>
        <p:spPr>
          <a:xfrm>
            <a:off x="2954932" y="2371602"/>
            <a:ext cx="288036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Karey Park</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Chugach Area Office</a:t>
            </a:r>
            <a:endParaRPr kumimoji="0" lang="en-US" sz="10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DF1412D0-4E1F-3F9C-12A2-CE7842035A3F}"/>
              </a:ext>
            </a:extLst>
          </p:cNvPr>
          <p:cNvSpPr/>
          <p:nvPr/>
        </p:nvSpPr>
        <p:spPr>
          <a:xfrm>
            <a:off x="3366412" y="4003004"/>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Colleen Jordan</a:t>
            </a: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JBER</a:t>
            </a:r>
          </a:p>
        </p:txBody>
      </p:sp>
      <p:sp>
        <p:nvSpPr>
          <p:cNvPr id="6" name="Rectangle: Rounded Corners 5">
            <a:extLst>
              <a:ext uri="{FF2B5EF4-FFF2-40B4-BE49-F238E27FC236}">
                <a16:creationId xmlns:a16="http://schemas.microsoft.com/office/drawing/2014/main" id="{C5095CB1-F022-0EBB-FDA2-F793A4BF7449}"/>
              </a:ext>
            </a:extLst>
          </p:cNvPr>
          <p:cNvSpPr/>
          <p:nvPr/>
        </p:nvSpPr>
        <p:spPr>
          <a:xfrm>
            <a:off x="3366412" y="4805290"/>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Matt Folk</a:t>
            </a: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Moose Creek Dam</a:t>
            </a:r>
          </a:p>
        </p:txBody>
      </p:sp>
      <p:sp>
        <p:nvSpPr>
          <p:cNvPr id="7" name="Rectangle: Rounded Corners 6">
            <a:extLst>
              <a:ext uri="{FF2B5EF4-FFF2-40B4-BE49-F238E27FC236}">
                <a16:creationId xmlns:a16="http://schemas.microsoft.com/office/drawing/2014/main" id="{53B48631-4D7D-EF51-492F-16341181B193}"/>
              </a:ext>
            </a:extLst>
          </p:cNvPr>
          <p:cNvSpPr/>
          <p:nvPr/>
        </p:nvSpPr>
        <p:spPr>
          <a:xfrm>
            <a:off x="3366412" y="3201212"/>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Geoffrey Ries</a:t>
            </a:r>
          </a:p>
          <a:p>
            <a:pPr algn="ctr" defTabSz="400050">
              <a:lnSpc>
                <a:spcPct val="90000"/>
              </a:lnSpc>
              <a:spcBef>
                <a:spcPct val="0"/>
              </a:spcBef>
              <a:spcAft>
                <a:spcPct val="35000"/>
              </a:spcAft>
              <a:defRPr/>
            </a:pPr>
            <a:r>
              <a:rPr lang="en-US" sz="1400" dirty="0">
                <a:solidFill>
                  <a:prstClr val="black"/>
                </a:solidFill>
                <a:latin typeface="Arial" panose="020B0604020202020204" pitchFamily="34" charset="0"/>
                <a:cs typeface="Arial" panose="020B0604020202020204" pitchFamily="34" charset="0"/>
              </a:rPr>
              <a:t>Civil Works / EAR</a:t>
            </a:r>
          </a:p>
        </p:txBody>
      </p:sp>
      <p:sp>
        <p:nvSpPr>
          <p:cNvPr id="8" name="Rectangle: Rounded Corners 7">
            <a:extLst>
              <a:ext uri="{FF2B5EF4-FFF2-40B4-BE49-F238E27FC236}">
                <a16:creationId xmlns:a16="http://schemas.microsoft.com/office/drawing/2014/main" id="{9A05D570-5F4E-81DF-DF8F-7CD6BAB84731}"/>
              </a:ext>
            </a:extLst>
          </p:cNvPr>
          <p:cNvSpPr/>
          <p:nvPr/>
        </p:nvSpPr>
        <p:spPr>
          <a:xfrm>
            <a:off x="3366412" y="5599625"/>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Rolf Ness</a:t>
            </a: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JBER Runway</a:t>
            </a:r>
          </a:p>
        </p:txBody>
      </p:sp>
      <p:sp>
        <p:nvSpPr>
          <p:cNvPr id="9" name="Rectangle: Rounded Corners 8">
            <a:extLst>
              <a:ext uri="{FF2B5EF4-FFF2-40B4-BE49-F238E27FC236}">
                <a16:creationId xmlns:a16="http://schemas.microsoft.com/office/drawing/2014/main" id="{FB18D342-6B59-001F-FD80-917C8B1E1FEE}"/>
              </a:ext>
            </a:extLst>
          </p:cNvPr>
          <p:cNvSpPr/>
          <p:nvPr/>
        </p:nvSpPr>
        <p:spPr>
          <a:xfrm>
            <a:off x="6356710" y="2371602"/>
            <a:ext cx="288036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Mark Kelliher</a:t>
            </a: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Denali Area Office</a:t>
            </a:r>
            <a:endParaRPr kumimoji="0" lang="en-US" sz="10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F3DBB455-A4BF-C3BA-AD69-DE94C1AC7896}"/>
              </a:ext>
            </a:extLst>
          </p:cNvPr>
          <p:cNvSpPr/>
          <p:nvPr/>
        </p:nvSpPr>
        <p:spPr>
          <a:xfrm>
            <a:off x="6768190" y="4012528"/>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John Dutton</a:t>
            </a: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Eielson</a:t>
            </a:r>
            <a:endPar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E20F0C83-0527-CCFE-7D2C-DCF2B3DF67DC}"/>
              </a:ext>
            </a:extLst>
          </p:cNvPr>
          <p:cNvSpPr/>
          <p:nvPr/>
        </p:nvSpPr>
        <p:spPr>
          <a:xfrm>
            <a:off x="6768190" y="3208555"/>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Andrew Posma</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Fort Wainwright</a:t>
            </a:r>
          </a:p>
        </p:txBody>
      </p:sp>
      <p:sp>
        <p:nvSpPr>
          <p:cNvPr id="12" name="Rectangle: Rounded Corners 11">
            <a:extLst>
              <a:ext uri="{FF2B5EF4-FFF2-40B4-BE49-F238E27FC236}">
                <a16:creationId xmlns:a16="http://schemas.microsoft.com/office/drawing/2014/main" id="{8AAE103B-19AD-5497-C84B-C89A059CFD70}"/>
              </a:ext>
            </a:extLst>
          </p:cNvPr>
          <p:cNvSpPr/>
          <p:nvPr/>
        </p:nvSpPr>
        <p:spPr>
          <a:xfrm>
            <a:off x="6768190" y="4816501"/>
            <a:ext cx="2057400" cy="685800"/>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Brad Bradley</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Fort Greely</a:t>
            </a:r>
          </a:p>
        </p:txBody>
      </p:sp>
      <p:sp>
        <p:nvSpPr>
          <p:cNvPr id="13" name="Rectangle: Rounded Corners 12">
            <a:extLst>
              <a:ext uri="{FF2B5EF4-FFF2-40B4-BE49-F238E27FC236}">
                <a16:creationId xmlns:a16="http://schemas.microsoft.com/office/drawing/2014/main" id="{6FA997F5-FB73-4343-E62C-AFCB5FF8CFEA}"/>
              </a:ext>
            </a:extLst>
          </p:cNvPr>
          <p:cNvSpPr/>
          <p:nvPr/>
        </p:nvSpPr>
        <p:spPr>
          <a:xfrm>
            <a:off x="4502606" y="1184075"/>
            <a:ext cx="3186788" cy="873277"/>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Jim Jeffords</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Chief, Construction and Operations</a:t>
            </a:r>
          </a:p>
        </p:txBody>
      </p:sp>
    </p:spTree>
    <p:extLst>
      <p:ext uri="{BB962C8B-B14F-4D97-AF65-F5344CB8AC3E}">
        <p14:creationId xmlns:p14="http://schemas.microsoft.com/office/powerpoint/2010/main" val="225486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3600" dirty="0">
                <a:solidFill>
                  <a:schemeClr val="tx1"/>
                </a:solidFill>
              </a:rPr>
              <a:t>UPDATES ON SAFETY</a:t>
            </a:r>
          </a:p>
        </p:txBody>
      </p:sp>
      <p:graphicFrame>
        <p:nvGraphicFramePr>
          <p:cNvPr id="3" name="Chart 2">
            <a:extLst>
              <a:ext uri="{FF2B5EF4-FFF2-40B4-BE49-F238E27FC236}">
                <a16:creationId xmlns:a16="http://schemas.microsoft.com/office/drawing/2014/main" id="{81CEDD7C-8F51-AA14-F568-C1D87056DC67}"/>
              </a:ext>
            </a:extLst>
          </p:cNvPr>
          <p:cNvGraphicFramePr/>
          <p:nvPr>
            <p:extLst>
              <p:ext uri="{D42A27DB-BD31-4B8C-83A1-F6EECF244321}">
                <p14:modId xmlns:p14="http://schemas.microsoft.com/office/powerpoint/2010/main" val="3940815776"/>
              </p:ext>
            </p:extLst>
          </p:nvPr>
        </p:nvGraphicFramePr>
        <p:xfrm>
          <a:off x="938910" y="3680754"/>
          <a:ext cx="3986429" cy="24777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11E0140-928D-AAB9-0165-1247C9CB8BD1}"/>
              </a:ext>
            </a:extLst>
          </p:cNvPr>
          <p:cNvSpPr txBox="1"/>
          <p:nvPr/>
        </p:nvSpPr>
        <p:spPr>
          <a:xfrm>
            <a:off x="2008204" y="6351021"/>
            <a:ext cx="7143879" cy="369332"/>
          </a:xfrm>
          <a:prstGeom prst="rect">
            <a:avLst/>
          </a:prstGeom>
          <a:noFill/>
        </p:spPr>
        <p:txBody>
          <a:bodyPr wrap="none" rtlCol="0">
            <a:spAutoFit/>
          </a:bodyPr>
          <a:lstStyle/>
          <a:p>
            <a:r>
              <a:rPr lang="en-US" dirty="0">
                <a:solidFill>
                  <a:srgbClr val="FF0000"/>
                </a:solidFill>
              </a:rPr>
              <a:t>https://www.usace.army.mil/missions/safety-and-occupational-health/</a:t>
            </a:r>
          </a:p>
        </p:txBody>
      </p:sp>
      <p:pic>
        <p:nvPicPr>
          <p:cNvPr id="6" name="Picture Placeholder 5">
            <a:extLst>
              <a:ext uri="{FF2B5EF4-FFF2-40B4-BE49-F238E27FC236}">
                <a16:creationId xmlns:a16="http://schemas.microsoft.com/office/drawing/2014/main" id="{EFD4E036-C16F-04CB-5A5E-927B947AFE0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47482" y="1029813"/>
            <a:ext cx="2434747" cy="3398189"/>
          </a:xfrm>
          <a:prstGeom prst="rect">
            <a:avLst/>
          </a:prstGeom>
          <a:ln w="25400">
            <a:solidFill>
              <a:schemeClr val="tx1"/>
            </a:solidFill>
          </a:ln>
        </p:spPr>
      </p:pic>
      <p:sp>
        <p:nvSpPr>
          <p:cNvPr id="7" name="Content Placeholder 2">
            <a:extLst>
              <a:ext uri="{FF2B5EF4-FFF2-40B4-BE49-F238E27FC236}">
                <a16:creationId xmlns:a16="http://schemas.microsoft.com/office/drawing/2014/main" id="{55E3D624-0B1B-BC33-DB86-8B8DC1B332F6}"/>
              </a:ext>
            </a:extLst>
          </p:cNvPr>
          <p:cNvSpPr txBox="1">
            <a:spLocks/>
          </p:cNvSpPr>
          <p:nvPr/>
        </p:nvSpPr>
        <p:spPr>
          <a:xfrm>
            <a:off x="766203" y="1233218"/>
            <a:ext cx="4125580" cy="215557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endParaRPr kumimoji="0" lang="en-US" sz="2000" b="1"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Safety Helmets</a:t>
            </a: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2000" dirty="0">
                <a:solidFill>
                  <a:srgbClr val="000000">
                    <a:lumMod val="75000"/>
                    <a:lumOff val="25000"/>
                  </a:srgbClr>
                </a:solidFill>
                <a:ea typeface="ＭＳ Ｐゴシック" charset="0"/>
              </a:rPr>
              <a:t>New Safety Manual</a:t>
            </a: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2000" dirty="0">
                <a:solidFill>
                  <a:srgbClr val="000000">
                    <a:lumMod val="75000"/>
                    <a:lumOff val="25000"/>
                  </a:srgbClr>
                </a:solidFill>
                <a:ea typeface="ＭＳ Ｐゴシック" charset="0"/>
              </a:rPr>
              <a:t>Current Accidents vs FY2023</a:t>
            </a:r>
            <a:endPar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 </a:t>
            </a:r>
          </a:p>
        </p:txBody>
      </p:sp>
      <p:graphicFrame>
        <p:nvGraphicFramePr>
          <p:cNvPr id="8" name="Chart 7">
            <a:extLst>
              <a:ext uri="{FF2B5EF4-FFF2-40B4-BE49-F238E27FC236}">
                <a16:creationId xmlns:a16="http://schemas.microsoft.com/office/drawing/2014/main" id="{760226AA-7385-60C5-56E6-AAA6EB13C56E}"/>
              </a:ext>
            </a:extLst>
          </p:cNvPr>
          <p:cNvGraphicFramePr/>
          <p:nvPr>
            <p:extLst>
              <p:ext uri="{D42A27DB-BD31-4B8C-83A1-F6EECF244321}">
                <p14:modId xmlns:p14="http://schemas.microsoft.com/office/powerpoint/2010/main" val="1182655437"/>
              </p:ext>
            </p:extLst>
          </p:nvPr>
        </p:nvGraphicFramePr>
        <p:xfrm>
          <a:off x="5265648" y="3680754"/>
          <a:ext cx="4125023" cy="247777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Placeholder 6">
            <a:extLst>
              <a:ext uri="{FF2B5EF4-FFF2-40B4-BE49-F238E27FC236}">
                <a16:creationId xmlns:a16="http://schemas.microsoft.com/office/drawing/2014/main" id="{E7CC0E10-7337-EC47-8BA3-D6B0E964BDF2}"/>
              </a:ext>
            </a:extLst>
          </p:cNvPr>
          <p:cNvPicPr>
            <a:picLocks noChangeAspect="1"/>
          </p:cNvPicPr>
          <p:nvPr/>
        </p:nvPicPr>
        <p:blipFill rotWithShape="1">
          <a:blip r:embed="rId5"/>
          <a:srcRect l="44268" t="27054" r="14435" b="7687"/>
          <a:stretch/>
        </p:blipFill>
        <p:spPr>
          <a:xfrm>
            <a:off x="6013581" y="307735"/>
            <a:ext cx="3220279" cy="3180522"/>
          </a:xfrm>
          <a:prstGeom prst="rect">
            <a:avLst/>
          </a:prstGeom>
          <a:ln w="25400">
            <a:solidFill>
              <a:schemeClr val="tx1"/>
            </a:solidFill>
          </a:ln>
        </p:spPr>
      </p:pic>
    </p:spTree>
    <p:extLst>
      <p:ext uri="{BB962C8B-B14F-4D97-AF65-F5344CB8AC3E}">
        <p14:creationId xmlns:p14="http://schemas.microsoft.com/office/powerpoint/2010/main" val="220766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3600" dirty="0">
                <a:solidFill>
                  <a:schemeClr val="tx1"/>
                </a:solidFill>
              </a:rPr>
              <a:t>Engineering best practices</a:t>
            </a:r>
          </a:p>
        </p:txBody>
      </p:sp>
      <p:sp>
        <p:nvSpPr>
          <p:cNvPr id="2" name="Content Placeholder 2">
            <a:extLst>
              <a:ext uri="{FF2B5EF4-FFF2-40B4-BE49-F238E27FC236}">
                <a16:creationId xmlns:a16="http://schemas.microsoft.com/office/drawing/2014/main" id="{E0545F74-734F-CE2F-0E6C-540B37793F3A}"/>
              </a:ext>
            </a:extLst>
          </p:cNvPr>
          <p:cNvSpPr txBox="1">
            <a:spLocks/>
          </p:cNvSpPr>
          <p:nvPr/>
        </p:nvSpPr>
        <p:spPr>
          <a:xfrm>
            <a:off x="165100" y="1051021"/>
            <a:ext cx="8305800" cy="5413279"/>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rgbClr val="221F20"/>
              </a:solidFill>
              <a:effectLst/>
              <a:uLnTx/>
              <a:uFillTx/>
              <a:latin typeface="Arial"/>
              <a:ea typeface="Times New Roman" panose="02020603050405020304" pitchFamily="18"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Construction Quality starts with Design Quality.</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Utilize and implement Design Quality Control Plan (DQCP).</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The Designer of Record (DOR) should review and approve submittals before USG submission and remain involved throughout the contract's duration.</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Empower the Design Quality Control Manager (DQCM) to uphold quality standards throughout the contract duration.</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Prime Contractors need to assure subcontractors receive necessary DOR support.</a:t>
            </a:r>
          </a:p>
          <a:p>
            <a:pPr marR="0" lvl="0" algn="l" defTabSz="914400" rtl="0" eaLnBrk="1" fontAlgn="base" latinLnBrk="0" hangingPunct="1">
              <a:lnSpc>
                <a:spcPct val="100000"/>
              </a:lnSpc>
              <a:spcBef>
                <a:spcPts val="0"/>
              </a:spcBef>
              <a:spcAft>
                <a:spcPct val="0"/>
              </a:spcAft>
              <a:buClrTx/>
              <a:buSzTx/>
              <a:tabLst/>
              <a:defRPr/>
            </a:pPr>
            <a:endPar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Maintain healthy and effective partnership through communication, collaboration, and commitment.</a:t>
            </a:r>
            <a:endParaRPr kumimoji="0" lang="en-US" sz="2000" b="1" i="0" u="none" strike="noStrike" kern="1200" cap="none" spc="0" normalizeH="0" baseline="0" noProof="0" dirty="0">
              <a:ln>
                <a:noFill/>
              </a:ln>
              <a:solidFill>
                <a:srgbClr val="221F20"/>
              </a:solidFill>
              <a:effectLst/>
              <a:uLnTx/>
              <a:uFillTx/>
              <a:latin typeface="Arial"/>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221F20"/>
                </a:solidFill>
                <a:effectLst/>
                <a:uLnTx/>
                <a:uFillTx/>
                <a:latin typeface="Arial"/>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rgbClr val="221F20"/>
              </a:solidFill>
              <a:effectLst/>
              <a:uLnTx/>
              <a:uFillTx/>
              <a:latin typeface="Arial"/>
              <a:ea typeface="Calibri" panose="020F0502020204030204" pitchFamily="34" charset="0"/>
              <a:cs typeface="Arial" pitchFamily="34" charset="0"/>
            </a:endParaRPr>
          </a:p>
        </p:txBody>
      </p:sp>
      <p:pic>
        <p:nvPicPr>
          <p:cNvPr id="6" name="Picture 5">
            <a:extLst>
              <a:ext uri="{FF2B5EF4-FFF2-40B4-BE49-F238E27FC236}">
                <a16:creationId xmlns:a16="http://schemas.microsoft.com/office/drawing/2014/main" id="{942777DA-C4EF-92E6-B465-9B3601BF20F5}"/>
              </a:ext>
            </a:extLst>
          </p:cNvPr>
          <p:cNvPicPr>
            <a:picLocks noChangeAspect="1"/>
          </p:cNvPicPr>
          <p:nvPr/>
        </p:nvPicPr>
        <p:blipFill>
          <a:blip r:embed="rId2"/>
          <a:stretch>
            <a:fillRect/>
          </a:stretch>
        </p:blipFill>
        <p:spPr>
          <a:xfrm>
            <a:off x="8470900" y="1292337"/>
            <a:ext cx="3394150" cy="2622147"/>
          </a:xfrm>
          <a:prstGeom prst="rect">
            <a:avLst/>
          </a:prstGeom>
          <a:ln>
            <a:noFill/>
          </a:ln>
          <a:effectLst>
            <a:softEdge rad="112500"/>
          </a:effectLst>
        </p:spPr>
      </p:pic>
      <p:pic>
        <p:nvPicPr>
          <p:cNvPr id="7" name="Picture 6">
            <a:extLst>
              <a:ext uri="{FF2B5EF4-FFF2-40B4-BE49-F238E27FC236}">
                <a16:creationId xmlns:a16="http://schemas.microsoft.com/office/drawing/2014/main" id="{9E02369D-D44D-4339-5A61-A0B85CA944A0}"/>
              </a:ext>
            </a:extLst>
          </p:cNvPr>
          <p:cNvPicPr>
            <a:picLocks noChangeAspect="1"/>
          </p:cNvPicPr>
          <p:nvPr/>
        </p:nvPicPr>
        <p:blipFill>
          <a:blip r:embed="rId3"/>
          <a:stretch>
            <a:fillRect/>
          </a:stretch>
        </p:blipFill>
        <p:spPr>
          <a:xfrm>
            <a:off x="8575749" y="3959044"/>
            <a:ext cx="3306273" cy="2263956"/>
          </a:xfrm>
          <a:prstGeom prst="rect">
            <a:avLst/>
          </a:prstGeom>
        </p:spPr>
      </p:pic>
    </p:spTree>
    <p:extLst>
      <p:ext uri="{BB962C8B-B14F-4D97-AF65-F5344CB8AC3E}">
        <p14:creationId xmlns:p14="http://schemas.microsoft.com/office/powerpoint/2010/main" val="312798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3600" dirty="0">
                <a:solidFill>
                  <a:schemeClr val="tx1"/>
                </a:solidFill>
              </a:rPr>
              <a:t>Industry questionnaire</a:t>
            </a:r>
          </a:p>
        </p:txBody>
      </p:sp>
      <p:sp>
        <p:nvSpPr>
          <p:cNvPr id="2" name="Content Placeholder 2">
            <a:extLst>
              <a:ext uri="{FF2B5EF4-FFF2-40B4-BE49-F238E27FC236}">
                <a16:creationId xmlns:a16="http://schemas.microsoft.com/office/drawing/2014/main" id="{E0545F74-734F-CE2F-0E6C-540B37793F3A}"/>
              </a:ext>
            </a:extLst>
          </p:cNvPr>
          <p:cNvSpPr txBox="1">
            <a:spLocks/>
          </p:cNvSpPr>
          <p:nvPr/>
        </p:nvSpPr>
        <p:spPr>
          <a:xfrm>
            <a:off x="312009" y="3616894"/>
            <a:ext cx="11150600" cy="424815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sz="2000" b="1" i="0" u="none" strike="noStrike" kern="1200" cap="none" spc="0" normalizeH="0" baseline="0" noProof="0" dirty="0">
                <a:ln>
                  <a:noFill/>
                </a:ln>
                <a:solidFill>
                  <a:srgbClr val="221F20"/>
                </a:solidFill>
                <a:effectLst/>
                <a:uLnTx/>
                <a:uFillTx/>
                <a:latin typeface="Arial"/>
                <a:ea typeface="ＭＳ Ｐゴシック" charset="0"/>
                <a:cs typeface="Arial" pitchFamily="34" charset="0"/>
              </a:rPr>
              <a:t>* </a:t>
            </a:r>
            <a:r>
              <a:rPr kumimoji="0" lang="en-US" sz="18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Recent Inquiries</a:t>
            </a:r>
          </a:p>
          <a:p>
            <a:pPr marL="684213" lvl="1" indent="-457200">
              <a:lnSpc>
                <a:spcPct val="150000"/>
              </a:lnSpc>
              <a:defRPr/>
            </a:pPr>
            <a:r>
              <a:rPr lang="en-US" sz="1800" b="1" i="1" dirty="0">
                <a:solidFill>
                  <a:srgbClr val="0D0D0D"/>
                </a:solidFill>
                <a:latin typeface="Arial"/>
                <a:ea typeface="ＭＳ Ｐゴシック" charset="0"/>
              </a:rPr>
              <a:t>(Construction) </a:t>
            </a:r>
            <a:r>
              <a:rPr lang="en-US" sz="1800" dirty="0">
                <a:solidFill>
                  <a:srgbClr val="0D0D0D"/>
                </a:solidFill>
                <a:latin typeface="Arial"/>
                <a:ea typeface="ＭＳ Ｐゴシック" charset="0"/>
              </a:rPr>
              <a:t>USACE inconsistency in interpreting contract specifications (Tutka, LLC)</a:t>
            </a:r>
          </a:p>
          <a:p>
            <a:pPr marL="684213" lvl="1" indent="-457200">
              <a:lnSpc>
                <a:spcPct val="150000"/>
              </a:lnSpc>
              <a:defRPr/>
            </a:pPr>
            <a:r>
              <a:rPr kumimoji="0" lang="en-US" sz="1800" b="1" i="1" u="none" strike="noStrike" kern="1200" cap="none" spc="0" normalizeH="0" baseline="0" noProof="0" dirty="0">
                <a:ln>
                  <a:noFill/>
                </a:ln>
                <a:solidFill>
                  <a:srgbClr val="0D0D0D"/>
                </a:solidFill>
                <a:effectLst/>
                <a:uLnTx/>
                <a:uFillTx/>
                <a:latin typeface="Arial"/>
                <a:ea typeface="ＭＳ Ｐゴシック" charset="0"/>
                <a:cs typeface="Arial" pitchFamily="34" charset="0"/>
              </a:rPr>
              <a:t>(Design)</a:t>
            </a:r>
            <a:r>
              <a:rPr kumimoji="0" lang="en-US" sz="1800" b="1"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 </a:t>
            </a:r>
            <a:r>
              <a:rPr kumimoji="0" lang="en-US" sz="18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Digital/Analog sy</a:t>
            </a:r>
            <a:r>
              <a:rPr lang="en-US" sz="1800" dirty="0">
                <a:solidFill>
                  <a:srgbClr val="0D0D0D"/>
                </a:solidFill>
                <a:latin typeface="Arial"/>
                <a:ea typeface="ＭＳ Ｐゴシック" charset="0"/>
              </a:rPr>
              <a:t>stem requirements are difficult to achieve (Brice Builder, LLC)</a:t>
            </a:r>
          </a:p>
          <a:p>
            <a:pPr marL="684213" lvl="1" indent="-457200">
              <a:lnSpc>
                <a:spcPct val="150000"/>
              </a:lnSpc>
              <a:defRPr/>
            </a:pPr>
            <a:r>
              <a:rPr kumimoji="0" lang="en-US" sz="1800" b="1"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(Contracting) </a:t>
            </a:r>
            <a:r>
              <a:rPr kumimoji="0" lang="en-US" sz="18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Early awareness of future </a:t>
            </a:r>
            <a:r>
              <a:rPr lang="en-US" sz="1800" dirty="0">
                <a:solidFill>
                  <a:srgbClr val="0D0D0D"/>
                </a:solidFill>
                <a:latin typeface="Arial"/>
                <a:ea typeface="ＭＳ Ｐゴシック" charset="0"/>
              </a:rPr>
              <a:t>Design-Build projects (Santec)</a:t>
            </a:r>
          </a:p>
          <a:p>
            <a:pPr marL="684213" lvl="1" indent="-457200">
              <a:lnSpc>
                <a:spcPct val="150000"/>
              </a:lnSpc>
              <a:defRPr/>
            </a:pPr>
            <a:r>
              <a:rPr kumimoji="0" lang="en-US" sz="1800" b="1"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(Design) </a:t>
            </a:r>
            <a:r>
              <a:rPr kumimoji="0" lang="en-US" sz="18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CAD Standard discrepancies and incomplete CAD files in RFP’s (Arctic-Sea)</a:t>
            </a:r>
          </a:p>
          <a:p>
            <a:pPr marL="684213" lvl="1" indent="-457200">
              <a:lnSpc>
                <a:spcPct val="150000"/>
              </a:lnSpc>
              <a:defRPr/>
            </a:pPr>
            <a:r>
              <a:rPr lang="en-US" sz="1800" b="1" dirty="0">
                <a:solidFill>
                  <a:srgbClr val="0D0D0D"/>
                </a:solidFill>
                <a:latin typeface="Arial"/>
                <a:ea typeface="ＭＳ Ｐゴシック" charset="0"/>
              </a:rPr>
              <a:t>(Contracting) </a:t>
            </a:r>
            <a:r>
              <a:rPr lang="en-US" sz="1800" dirty="0">
                <a:solidFill>
                  <a:srgbClr val="0D0D0D"/>
                </a:solidFill>
                <a:latin typeface="Arial"/>
                <a:ea typeface="ＭＳ Ｐゴシック" charset="0"/>
              </a:rPr>
              <a:t>2 Step DB contract approach –time/cost burden to proposers (RESPEC, LLC)</a:t>
            </a:r>
          </a:p>
          <a:p>
            <a:pPr marL="684213" lvl="1" indent="-457200">
              <a:lnSpc>
                <a:spcPct val="150000"/>
              </a:lnSpc>
              <a:defRPr/>
            </a:pPr>
            <a:r>
              <a:rPr kumimoji="0" lang="en-US" sz="1800" b="1" i="0" u="none" strike="noStrike" kern="1200" cap="none" spc="0" normalizeH="0" baseline="0" noProof="0" dirty="0">
                <a:ln>
                  <a:noFill/>
                </a:ln>
                <a:solidFill>
                  <a:srgbClr val="0D0D0D"/>
                </a:solidFill>
                <a:effectLst/>
                <a:uLnTx/>
                <a:uFillTx/>
                <a:latin typeface="Arial"/>
                <a:ea typeface="ＭＳ Ｐゴシック" charset="0"/>
                <a:cs typeface="Arial" pitchFamily="34" charset="0"/>
              </a:rPr>
              <a:t>(Construction) </a:t>
            </a:r>
            <a:r>
              <a:rPr kumimoji="0" lang="en-US" sz="1800" b="0" i="0" u="none" strike="noStrike" kern="1200" cap="none" spc="0" normalizeH="0" baseline="0" noProof="0" dirty="0">
                <a:ln>
                  <a:noFill/>
                </a:ln>
                <a:solidFill>
                  <a:srgbClr val="FF0000"/>
                </a:solidFill>
                <a:effectLst/>
                <a:uLnTx/>
                <a:uFillTx/>
                <a:latin typeface="Arial"/>
                <a:ea typeface="ＭＳ Ｐゴシック" charset="0"/>
                <a:cs typeface="Arial" pitchFamily="34" charset="0"/>
              </a:rPr>
              <a:t>NEW</a:t>
            </a:r>
            <a:r>
              <a:rPr lang="en-US" sz="1800" dirty="0">
                <a:solidFill>
                  <a:srgbClr val="0D0D0D"/>
                </a:solidFill>
                <a:latin typeface="Arial"/>
                <a:ea typeface="ＭＳ Ｐゴシック" charset="0"/>
              </a:rPr>
              <a:t> – Difficulty in filling key personnel (e.g. SSHO) to execute projects (Various)</a:t>
            </a:r>
            <a:endParaRPr kumimoji="0" lang="en-US" sz="18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endParaRPr>
          </a:p>
          <a:p>
            <a:pPr marL="684213" lvl="1" indent="-457200">
              <a:buFont typeface="+mj-lt"/>
              <a:buAutoNum type="arabicPeriod"/>
              <a:defRPr/>
            </a:pPr>
            <a:endParaRPr kumimoji="0" lang="en-US" sz="2000" b="0" i="0" u="none" strike="noStrike" kern="1200" cap="none" spc="0" normalizeH="0" baseline="0" noProof="0" dirty="0">
              <a:ln>
                <a:noFill/>
              </a:ln>
              <a:solidFill>
                <a:srgbClr val="0D0D0D"/>
              </a:solidFill>
              <a:effectLst/>
              <a:uLnTx/>
              <a:uFillTx/>
              <a:latin typeface="Arial"/>
              <a:ea typeface="ＭＳ Ｐゴシック"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221F20"/>
                </a:solidFill>
                <a:effectLst/>
                <a:uLnTx/>
                <a:uFillTx/>
                <a:latin typeface="Arial"/>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rgbClr val="221F20"/>
              </a:solidFill>
              <a:effectLst/>
              <a:uLnTx/>
              <a:uFillTx/>
              <a:latin typeface="Arial"/>
              <a:ea typeface="Calibri" panose="020F0502020204030204" pitchFamily="34" charset="0"/>
              <a:cs typeface="Arial" pitchFamily="34" charset="0"/>
            </a:endParaRPr>
          </a:p>
        </p:txBody>
      </p:sp>
      <p:pic>
        <p:nvPicPr>
          <p:cNvPr id="5" name="Picture 4">
            <a:extLst>
              <a:ext uri="{FF2B5EF4-FFF2-40B4-BE49-F238E27FC236}">
                <a16:creationId xmlns:a16="http://schemas.microsoft.com/office/drawing/2014/main" id="{A635F5CE-2741-FFBE-F9CA-DD08CFAB83D7}"/>
              </a:ext>
            </a:extLst>
          </p:cNvPr>
          <p:cNvPicPr>
            <a:picLocks noChangeAspect="1"/>
          </p:cNvPicPr>
          <p:nvPr/>
        </p:nvPicPr>
        <p:blipFill>
          <a:blip r:embed="rId3"/>
          <a:stretch>
            <a:fillRect/>
          </a:stretch>
        </p:blipFill>
        <p:spPr>
          <a:xfrm>
            <a:off x="6275388" y="1089371"/>
            <a:ext cx="3163014" cy="252752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F995E54-734F-945A-E4A2-CE8B1E044BC8}"/>
              </a:ext>
            </a:extLst>
          </p:cNvPr>
          <p:cNvSpPr txBox="1"/>
          <p:nvPr/>
        </p:nvSpPr>
        <p:spPr>
          <a:xfrm>
            <a:off x="592869" y="1213302"/>
            <a:ext cx="5503131" cy="203132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0D0D0D"/>
                </a:solidFill>
                <a:latin typeface="Arial"/>
              </a:rPr>
              <a:t>We welcome any questions you have to make Alaska District a better partner.</a:t>
            </a:r>
          </a:p>
          <a:p>
            <a:pPr marR="0" lvl="0" algn="l" defTabSz="914400" rtl="0" eaLnBrk="1" fontAlgn="base" latinLnBrk="0" hangingPunct="1">
              <a:lnSpc>
                <a:spcPct val="100000"/>
              </a:lnSpc>
              <a:spcBef>
                <a:spcPts val="0"/>
              </a:spcBef>
              <a:spcAft>
                <a:spcPct val="0"/>
              </a:spcAft>
              <a:buClrTx/>
              <a:buSzTx/>
              <a:tabLst/>
              <a:defRPr/>
            </a:pPr>
            <a:endParaRPr lang="en-US" sz="1800" dirty="0">
              <a:solidFill>
                <a:srgbClr val="0D0D0D"/>
              </a:solidFill>
              <a:latin typeface="Arial"/>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0D0D0D"/>
                </a:solidFill>
                <a:latin typeface="Arial"/>
              </a:rPr>
              <a:t>Please provide your question on our Industry Questionnaire form and submit to the AGC POC.</a:t>
            </a:r>
          </a:p>
          <a:p>
            <a:pPr marR="0" lvl="0" algn="l" defTabSz="914400" rtl="0" eaLnBrk="1" fontAlgn="base" latinLnBrk="0" hangingPunct="1">
              <a:lnSpc>
                <a:spcPct val="100000"/>
              </a:lnSpc>
              <a:spcBef>
                <a:spcPts val="0"/>
              </a:spcBef>
              <a:spcAft>
                <a:spcPct val="0"/>
              </a:spcAft>
              <a:buClrTx/>
              <a:buSzTx/>
              <a:tabLst/>
              <a:defRPr/>
            </a:pPr>
            <a:endParaRPr lang="en-US" sz="1800" dirty="0">
              <a:solidFill>
                <a:srgbClr val="0D0D0D"/>
              </a:solidFill>
              <a:latin typeface="Arial"/>
            </a:endParaRP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0D0D0D"/>
                </a:solidFill>
                <a:latin typeface="Arial"/>
              </a:rPr>
              <a:t>We will </a:t>
            </a:r>
            <a:r>
              <a:rPr lang="en-US" dirty="0">
                <a:solidFill>
                  <a:srgbClr val="0D0D0D"/>
                </a:solidFill>
                <a:latin typeface="Arial"/>
              </a:rPr>
              <a:t>work with you to address the questions.</a:t>
            </a:r>
            <a:endParaRPr lang="en-US" sz="1800" dirty="0">
              <a:solidFill>
                <a:srgbClr val="0D0D0D"/>
              </a:solidFill>
              <a:latin typeface="Arial"/>
            </a:endParaRPr>
          </a:p>
        </p:txBody>
      </p:sp>
      <p:pic>
        <p:nvPicPr>
          <p:cNvPr id="6" name="Picture 5">
            <a:extLst>
              <a:ext uri="{FF2B5EF4-FFF2-40B4-BE49-F238E27FC236}">
                <a16:creationId xmlns:a16="http://schemas.microsoft.com/office/drawing/2014/main" id="{A7313B98-22B8-2CE6-A9D6-850DAED3FA14}"/>
              </a:ext>
            </a:extLst>
          </p:cNvPr>
          <p:cNvPicPr>
            <a:picLocks noChangeAspect="1"/>
          </p:cNvPicPr>
          <p:nvPr/>
        </p:nvPicPr>
        <p:blipFill>
          <a:blip r:embed="rId4"/>
          <a:stretch>
            <a:fillRect/>
          </a:stretch>
        </p:blipFill>
        <p:spPr>
          <a:xfrm rot="1025964">
            <a:off x="10258427" y="4715197"/>
            <a:ext cx="1672536" cy="913292"/>
          </a:xfrm>
          <a:prstGeom prst="rect">
            <a:avLst/>
          </a:prstGeom>
        </p:spPr>
      </p:pic>
    </p:spTree>
    <p:extLst>
      <p:ext uri="{BB962C8B-B14F-4D97-AF65-F5344CB8AC3E}">
        <p14:creationId xmlns:p14="http://schemas.microsoft.com/office/powerpoint/2010/main" val="194894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all"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Best practices contracting</a:t>
            </a:r>
          </a:p>
        </p:txBody>
      </p:sp>
      <p:sp>
        <p:nvSpPr>
          <p:cNvPr id="2" name="Content Placeholder 2">
            <a:extLst>
              <a:ext uri="{FF2B5EF4-FFF2-40B4-BE49-F238E27FC236}">
                <a16:creationId xmlns:a16="http://schemas.microsoft.com/office/drawing/2014/main" id="{EE2CD2F1-28F5-2CB2-251E-60C8811A8FA3}"/>
              </a:ext>
            </a:extLst>
          </p:cNvPr>
          <p:cNvSpPr txBox="1">
            <a:spLocks/>
          </p:cNvSpPr>
          <p:nvPr/>
        </p:nvSpPr>
        <p:spPr>
          <a:xfrm>
            <a:off x="266700" y="1028700"/>
            <a:ext cx="11658600" cy="560070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100" b="1"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Participate in Market Research and Outreach Events</a:t>
            </a: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Track SAM.gov (</a:t>
            </a: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hlinkClick r:id="rId2"/>
              </a:rPr>
              <a:t>https://sam.gov/</a:t>
            </a: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 and respond to sources sought notices – for AK District USACE announcements use keyword “W911KB” </a:t>
            </a:r>
          </a:p>
          <a:p>
            <a:pPr marL="227013" marR="0" lvl="1" indent="-227013"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Alaska District supports Industry and Government outreach events: AGC, SBA, PTAC and SAME</a:t>
            </a: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100" b="1"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If you’ve never worked with the Alaska District before, consider – </a:t>
            </a: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	Subcontracting     OR        Partnership (JV, Mentor Protégé)</a:t>
            </a: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1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Know </a:t>
            </a:r>
            <a:r>
              <a:rPr kumimoji="0" lang="en-US" sz="2100" b="1" i="0" u="none" strike="noStrike" kern="1200" cap="none" spc="0" normalizeH="0" baseline="0" noProof="0" dirty="0" err="1">
                <a:ln>
                  <a:noFill/>
                </a:ln>
                <a:solidFill>
                  <a:srgbClr val="000000">
                    <a:lumMod val="75000"/>
                    <a:lumOff val="25000"/>
                  </a:srgbClr>
                </a:solidFill>
                <a:effectLst/>
                <a:uLnTx/>
                <a:uFillTx/>
                <a:latin typeface="Arial" pitchFamily="34" charset="0"/>
                <a:cs typeface="Arial" pitchFamily="34" charset="0"/>
              </a:rPr>
              <a:t>th</a:t>
            </a:r>
            <a:r>
              <a:rPr kumimoji="0" lang="en-US" sz="21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e solicitation, A</a:t>
            </a:r>
            <a:r>
              <a:rPr kumimoji="0" lang="en-US" sz="2100" b="1" i="0" u="none" strike="noStrike" kern="1200" cap="none" spc="0" normalizeH="0" baseline="0" noProof="0" dirty="0" err="1">
                <a:ln>
                  <a:noFill/>
                </a:ln>
                <a:solidFill>
                  <a:srgbClr val="000000">
                    <a:lumMod val="75000"/>
                    <a:lumOff val="25000"/>
                  </a:srgbClr>
                </a:solidFill>
                <a:effectLst/>
                <a:uLnTx/>
                <a:uFillTx/>
                <a:latin typeface="Arial" pitchFamily="34" charset="0"/>
                <a:cs typeface="Arial" pitchFamily="34" charset="0"/>
              </a:rPr>
              <a:t>sk</a:t>
            </a:r>
            <a:r>
              <a:rPr kumimoji="0" lang="en-US" sz="21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 questions during solicitation process, Attend site visits</a:t>
            </a:r>
          </a:p>
          <a:p>
            <a:pPr marL="227013" marR="0" lvl="1" indent="-227013" algn="l" defTabSz="914400" rtl="0" eaLnBrk="1" fontAlgn="base" latinLnBrk="0" hangingPunct="1">
              <a:lnSpc>
                <a:spcPct val="100000"/>
              </a:lnSpc>
              <a:spcBef>
                <a:spcPts val="0"/>
              </a:spcBef>
              <a:spcAft>
                <a:spcPct val="0"/>
              </a:spcAft>
              <a:buClrTx/>
              <a:buSzTx/>
              <a:buFontTx/>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Submit everything that is asked for in solicitation, </a:t>
            </a:r>
          </a:p>
          <a:p>
            <a:pPr marL="227013" marR="0" lvl="1" indent="-227013" algn="l" defTabSz="914400" rtl="0" eaLnBrk="1" fontAlgn="base" latinLnBrk="0" hangingPunct="1">
              <a:lnSpc>
                <a:spcPct val="100000"/>
              </a:lnSpc>
              <a:spcBef>
                <a:spcPts val="0"/>
              </a:spcBef>
              <a:spcAft>
                <a:spcPct val="0"/>
              </a:spcAft>
              <a:buClrTx/>
              <a:buSzTx/>
              <a:buFontTx/>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Make it as simple for the Government to evaluate your proposal as you can</a:t>
            </a:r>
          </a:p>
          <a:p>
            <a:pPr marL="227013" marR="0" lvl="1" indent="-227013" algn="l" defTabSz="914400" rtl="0" eaLnBrk="1" fontAlgn="base" latinLnBrk="0" hangingPunct="1">
              <a:lnSpc>
                <a:spcPct val="100000"/>
              </a:lnSpc>
              <a:spcBef>
                <a:spcPts val="0"/>
              </a:spcBef>
              <a:spcAft>
                <a:spcPct val="0"/>
              </a:spcAft>
              <a:buClrTx/>
              <a:buSzTx/>
              <a:buFontTx/>
              <a:buChar char="-"/>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1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Communicate freely to resolve issues at the lowest level at the time of their occurrence</a:t>
            </a: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100" b="1"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FY23 Lessons Learned</a:t>
            </a:r>
          </a:p>
          <a:p>
            <a:pPr marL="227013" marR="0" lvl="1" indent="-227013" algn="l" defTabSz="914400" rtl="0" eaLnBrk="1" fontAlgn="base" latinLnBrk="0" hangingPunct="1">
              <a:lnSpc>
                <a:spcPct val="100000"/>
              </a:lnSpc>
              <a:spcBef>
                <a:spcPts val="0"/>
              </a:spcBef>
              <a:spcAft>
                <a:spcPct val="0"/>
              </a:spcAft>
              <a:buClrTx/>
              <a:buSzTx/>
              <a:buFontTx/>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rPr>
              <a:t>Incremental funding – DFARs 252.232-7007, Limitation of Governments Obligation</a:t>
            </a:r>
          </a:p>
          <a:p>
            <a:pPr marL="227013" marR="0" lvl="1" indent="-227013" algn="l" defTabSz="914400" rtl="0" eaLnBrk="1" fontAlgn="base" latinLnBrk="0" hangingPunct="1">
              <a:lnSpc>
                <a:spcPct val="100000"/>
              </a:lnSpc>
              <a:spcBef>
                <a:spcPts val="0"/>
              </a:spcBef>
              <a:spcAft>
                <a:spcPct val="0"/>
              </a:spcAft>
              <a:buClrTx/>
              <a:buSzTx/>
              <a:buFontTx/>
              <a:buChar char="-"/>
              <a:tabLst/>
              <a:defRPr/>
            </a:pPr>
            <a:r>
              <a:rPr lang="en-US" sz="2000" dirty="0">
                <a:solidFill>
                  <a:srgbClr val="000000">
                    <a:lumMod val="75000"/>
                    <a:lumOff val="25000"/>
                  </a:srgbClr>
                </a:solidFill>
              </a:rPr>
              <a:t>Budget busts / Funding delays</a:t>
            </a:r>
            <a:endParaRPr kumimoji="0" lang="en-US" sz="20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sz="21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a:p>
            <a:pPr marL="461963" marR="0" lvl="2" indent="-23495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1500" b="0" i="0" u="none" strike="noStrike" kern="1200" cap="none" spc="0" normalizeH="0" baseline="0" noProof="0" dirty="0">
              <a:ln>
                <a:noFill/>
              </a:ln>
              <a:solidFill>
                <a:srgbClr val="000000">
                  <a:lumMod val="75000"/>
                  <a:lumOff val="25000"/>
                </a:srgb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15854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0ECFEE-7E06-C514-980C-12FB5165E9B5}"/>
              </a:ext>
            </a:extLst>
          </p:cNvPr>
          <p:cNvSpPr>
            <a:spLocks noGrp="1"/>
          </p:cNvSpPr>
          <p:nvPr>
            <p:ph type="title"/>
          </p:nvPr>
        </p:nvSpPr>
        <p:spPr>
          <a:xfrm>
            <a:off x="1804988" y="172977"/>
            <a:ext cx="10387012" cy="833437"/>
          </a:xfrm>
        </p:spPr>
        <p:txBody>
          <a:bodyPr/>
          <a:lstStyle/>
          <a:p>
            <a:r>
              <a:rPr lang="en-US" dirty="0"/>
              <a:t>Project labor agreements (PLA’</a:t>
            </a:r>
            <a:r>
              <a:rPr lang="en-US" cap="none" dirty="0"/>
              <a:t>s</a:t>
            </a:r>
            <a:r>
              <a:rPr lang="en-US" dirty="0"/>
              <a:t>)</a:t>
            </a:r>
          </a:p>
        </p:txBody>
      </p:sp>
      <p:sp>
        <p:nvSpPr>
          <p:cNvPr id="3" name="TextBox 2">
            <a:extLst>
              <a:ext uri="{FF2B5EF4-FFF2-40B4-BE49-F238E27FC236}">
                <a16:creationId xmlns:a16="http://schemas.microsoft.com/office/drawing/2014/main" id="{A9F6A7CC-E13B-C44B-EA48-A428DB835AFF}"/>
              </a:ext>
            </a:extLst>
          </p:cNvPr>
          <p:cNvSpPr txBox="1"/>
          <p:nvPr/>
        </p:nvSpPr>
        <p:spPr>
          <a:xfrm>
            <a:off x="1132514" y="1426128"/>
            <a:ext cx="899299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Executive Order 14063 implementing the new PLA rule is effective for new solicitations entered into on or after </a:t>
            </a:r>
            <a:r>
              <a:rPr lang="en-US" u="sng" dirty="0"/>
              <a:t>22 January 2024</a:t>
            </a:r>
            <a:r>
              <a:rPr lang="en-US" dirty="0"/>
              <a:t>.</a:t>
            </a:r>
          </a:p>
          <a:p>
            <a:endParaRPr lang="en-US" dirty="0"/>
          </a:p>
          <a:p>
            <a:pPr marL="285750" indent="-285750">
              <a:buFont typeface="Arial" panose="020B0604020202020204" pitchFamily="34" charset="0"/>
              <a:buChar char="•"/>
            </a:pPr>
            <a:r>
              <a:rPr lang="en-US" dirty="0"/>
              <a:t>Required for large-scale construction projects, with performance in the United States and an anticipated total estimated construction contract value of </a:t>
            </a:r>
            <a:r>
              <a:rPr lang="en-US" u="sng" dirty="0"/>
              <a:t>$35 million </a:t>
            </a:r>
            <a:r>
              <a:rPr lang="en-US" dirty="0"/>
              <a:t>or greater.  Does not apply to dredging.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Since USACE is not an employer engaged primarily in the building and construction industry, USACE will neither negotiate nor become signatory to a PLA.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the present time, the Alaska District’s intent is to use the basic version of FAR Clause 52.222-33, Notice of Requirement for Project Labor Agreement, (all offerors required to submit a PLA with their offer); the PLA will be evaluated during the source selection process on an Acceptable/Unacceptable basis.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3845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all" spc="0" normalizeH="0" baseline="0" noProof="0" dirty="0">
                <a:ln>
                  <a:noFill/>
                </a:ln>
                <a:solidFill>
                  <a:srgbClr val="000000"/>
                </a:solidFill>
                <a:effectLst/>
                <a:uLnTx/>
                <a:uFillTx/>
                <a:latin typeface="Arial" pitchFamily="34" charset="0"/>
                <a:ea typeface="ＭＳ Ｐゴシック" charset="0"/>
                <a:cs typeface="Arial" pitchFamily="34" charset="0"/>
              </a:rPr>
              <a:t>Best practices Small Business Execution</a:t>
            </a:r>
          </a:p>
        </p:txBody>
      </p:sp>
      <p:sp>
        <p:nvSpPr>
          <p:cNvPr id="3" name="Content Placeholder 2">
            <a:extLst>
              <a:ext uri="{FF2B5EF4-FFF2-40B4-BE49-F238E27FC236}">
                <a16:creationId xmlns:a16="http://schemas.microsoft.com/office/drawing/2014/main" id="{D2834A16-1324-E7D9-2B8D-6B3AB01A69C4}"/>
              </a:ext>
            </a:extLst>
          </p:cNvPr>
          <p:cNvSpPr txBox="1">
            <a:spLocks/>
          </p:cNvSpPr>
          <p:nvPr/>
        </p:nvSpPr>
        <p:spPr>
          <a:xfrm>
            <a:off x="136319" y="1154599"/>
            <a:ext cx="11658600" cy="560070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b="1">
                <a:solidFill>
                  <a:srgbClr val="000000">
                    <a:lumMod val="75000"/>
                    <a:lumOff val="25000"/>
                  </a:srgbClr>
                </a:solidFill>
              </a:rPr>
              <a:t>Communicate</a:t>
            </a:r>
            <a:r>
              <a:rPr kumimoji="0" lang="en-US" sz="2100" b="1"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 &amp; Stay </a:t>
            </a:r>
            <a:r>
              <a:rPr lang="en-US" b="1">
                <a:solidFill>
                  <a:srgbClr val="000000">
                    <a:lumMod val="75000"/>
                    <a:lumOff val="25000"/>
                  </a:srgbClr>
                </a:solidFill>
              </a:rPr>
              <a:t>up to Date</a:t>
            </a:r>
            <a:endParaRPr kumimoji="0" lang="en-US" sz="1000" b="1"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Courier New" panose="02070309020205020404" pitchFamily="49" charset="0"/>
              <a:buChar char="o"/>
              <a:tabLst/>
              <a:defRPr/>
            </a:pPr>
            <a:endParaRPr kumimoji="0" lang="en-US" sz="1000" b="1"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Participate in Market Research</a:t>
            </a: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1900">
                <a:solidFill>
                  <a:srgbClr val="000000">
                    <a:lumMod val="75000"/>
                    <a:lumOff val="25000"/>
                  </a:srgbClr>
                </a:solidFill>
                <a:ea typeface="ＭＳ Ｐゴシック" charset="0"/>
              </a:rPr>
              <a:t>Keep capabilities statements updated</a:t>
            </a:r>
          </a:p>
          <a:p>
            <a:pPr marR="0" lvl="1" indent="0" algn="l" defTabSz="914400" rtl="0" eaLnBrk="1" fontAlgn="base" latinLnBrk="0" hangingPunct="1">
              <a:lnSpc>
                <a:spcPct val="100000"/>
              </a:lnSpc>
              <a:spcBef>
                <a:spcPts val="0"/>
              </a:spcBef>
              <a:spcAft>
                <a:spcPct val="0"/>
              </a:spcAft>
              <a:buClrTx/>
              <a:buSzTx/>
              <a:buNone/>
              <a:tabLst/>
              <a:defRPr/>
            </a:pPr>
            <a:endParaRPr lang="en-US" sz="1900">
              <a:solidFill>
                <a:srgbClr val="000000">
                  <a:lumMod val="75000"/>
                  <a:lumOff val="25000"/>
                </a:srgbClr>
              </a:solidFill>
              <a:ea typeface="ＭＳ Ｐゴシック"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1900">
                <a:solidFill>
                  <a:srgbClr val="000000">
                    <a:lumMod val="75000"/>
                    <a:lumOff val="25000"/>
                  </a:srgbClr>
                </a:solidFill>
                <a:ea typeface="ＭＳ Ｐゴシック" charset="0"/>
              </a:rPr>
              <a:t>Long-term Contract Opportunities</a:t>
            </a:r>
          </a:p>
          <a:p>
            <a:pPr marL="804863" lvl="2" indent="-342900">
              <a:buFont typeface="Courier New" panose="02070309020205020404" pitchFamily="49" charset="0"/>
              <a:buChar char="o"/>
            </a:pPr>
            <a:r>
              <a:rPr lang="en-US" sz="1800">
                <a:solidFill>
                  <a:srgbClr val="000000">
                    <a:lumMod val="75000"/>
                    <a:lumOff val="25000"/>
                  </a:srgbClr>
                </a:solidFill>
                <a:ea typeface="ＭＳ Ｐゴシック" charset="0"/>
              </a:rPr>
              <a:t>(POA SB site below)</a:t>
            </a:r>
            <a:endParaRPr lang="en-US" sz="1400" noProof="0">
              <a:solidFill>
                <a:srgbClr val="000000">
                  <a:lumMod val="75000"/>
                  <a:lumOff val="25000"/>
                </a:srgbClr>
              </a:solidFill>
              <a:ea typeface="ＭＳ Ｐゴシック" charset="0"/>
            </a:endParaRPr>
          </a:p>
          <a:p>
            <a:pPr marR="0" lvl="1" indent="0" algn="l" defTabSz="914400" rtl="0" eaLnBrk="1" fontAlgn="base" latinLnBrk="0" hangingPunct="1">
              <a:lnSpc>
                <a:spcPct val="100000"/>
              </a:lnSpc>
              <a:spcBef>
                <a:spcPts val="0"/>
              </a:spcBef>
              <a:spcAft>
                <a:spcPct val="0"/>
              </a:spcAft>
              <a:buClrTx/>
              <a:buSzTx/>
              <a:buNone/>
              <a:tabLst/>
              <a:defRPr/>
            </a:pPr>
            <a:endPar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1900">
                <a:solidFill>
                  <a:srgbClr val="000000">
                    <a:lumMod val="75000"/>
                    <a:lumOff val="25000"/>
                  </a:srgbClr>
                </a:solidFill>
                <a:ea typeface="ＭＳ Ｐゴシック" charset="0"/>
              </a:rPr>
              <a:t>USACE Enterprise-wide Upcoming Opportunities:</a:t>
            </a: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8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24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rPr>
              <a:t>Procurement Forecast, Calendar, </a:t>
            </a:r>
          </a:p>
          <a:p>
            <a:pPr marL="569913" marR="0" lvl="1" indent="-342900" algn="l" defTabSz="914400" rtl="0" eaLnBrk="1" fontAlgn="base" latinLnBrk="0" hangingPunct="1">
              <a:lnSpc>
                <a:spcPct val="100000"/>
              </a:lnSpc>
              <a:spcBef>
                <a:spcPts val="0"/>
              </a:spcBef>
              <a:spcAft>
                <a:spcPct val="0"/>
              </a:spcAft>
              <a:buClrTx/>
              <a:buSzTx/>
              <a:buNone/>
              <a:tabLst/>
              <a:defRPr/>
            </a:pPr>
            <a:r>
              <a:rPr lang="en-US" sz="1900">
                <a:solidFill>
                  <a:srgbClr val="000000">
                    <a:lumMod val="75000"/>
                    <a:lumOff val="25000"/>
                  </a:srgbClr>
                </a:solidFill>
              </a:rPr>
              <a:t>	</a:t>
            </a:r>
            <a:r>
              <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rPr>
              <a:t>Resources and more at the Alaska District OSBP site:</a:t>
            </a: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9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endParaRPr>
          </a:p>
          <a:p>
            <a:pPr marL="569913" marR="0" lvl="1"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4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endParaRPr>
          </a:p>
          <a:p>
            <a:pPr marL="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100" b="0" i="0" u="none" strike="noStrike" kern="1200" cap="none" spc="0" normalizeH="0" baseline="0" noProof="0">
                <a:ln>
                  <a:noFill/>
                </a:ln>
                <a:solidFill>
                  <a:srgbClr val="000000">
                    <a:lumMod val="75000"/>
                    <a:lumOff val="25000"/>
                  </a:srgbClr>
                </a:solidFill>
                <a:effectLst/>
                <a:uLnTx/>
                <a:uFillTx/>
                <a:latin typeface="Arial" pitchFamily="34" charset="0"/>
                <a:cs typeface="Arial" pitchFamily="34" charset="0"/>
              </a:rPr>
              <a:t> </a:t>
            </a:r>
          </a:p>
        </p:txBody>
      </p:sp>
      <p:sp>
        <p:nvSpPr>
          <p:cNvPr id="5" name="TextBox 4">
            <a:extLst>
              <a:ext uri="{FF2B5EF4-FFF2-40B4-BE49-F238E27FC236}">
                <a16:creationId xmlns:a16="http://schemas.microsoft.com/office/drawing/2014/main" id="{91DD9E5C-0AE2-B592-3271-8C7099D106BC}"/>
              </a:ext>
            </a:extLst>
          </p:cNvPr>
          <p:cNvSpPr txBox="1"/>
          <p:nvPr/>
        </p:nvSpPr>
        <p:spPr>
          <a:xfrm>
            <a:off x="136319" y="3985508"/>
            <a:ext cx="6620958" cy="261610"/>
          </a:xfrm>
          <a:prstGeom prst="rect">
            <a:avLst/>
          </a:prstGeom>
          <a:noFill/>
        </p:spPr>
        <p:txBody>
          <a:bodyPr wrap="square" rtlCol="0">
            <a:spAutoFit/>
          </a:bodyPr>
          <a:lstStyle/>
          <a:p>
            <a:pPr marL="569913" marR="0" lvl="1" indent="-34290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 </a:t>
            </a:r>
            <a:r>
              <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hlinkClick r:id="rId2"/>
              </a:rPr>
              <a:t>https://www.usace.army.mil/Business-With-Us/Small-Business/Upcoming-Contract-Opportunities/</a:t>
            </a:r>
            <a:r>
              <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ＭＳ Ｐゴシック" charset="0"/>
                <a:cs typeface="Arial" pitchFamily="34" charset="0"/>
              </a:rPr>
              <a:t> </a:t>
            </a:r>
          </a:p>
        </p:txBody>
      </p:sp>
      <p:sp>
        <p:nvSpPr>
          <p:cNvPr id="6" name="TextBox 5">
            <a:extLst>
              <a:ext uri="{FF2B5EF4-FFF2-40B4-BE49-F238E27FC236}">
                <a16:creationId xmlns:a16="http://schemas.microsoft.com/office/drawing/2014/main" id="{30F7952C-9619-9FBA-9313-6E565223EE26}"/>
              </a:ext>
            </a:extLst>
          </p:cNvPr>
          <p:cNvSpPr txBox="1"/>
          <p:nvPr/>
        </p:nvSpPr>
        <p:spPr>
          <a:xfrm>
            <a:off x="397081" y="5030568"/>
            <a:ext cx="5943600" cy="261610"/>
          </a:xfrm>
          <a:prstGeom prst="rect">
            <a:avLst/>
          </a:prstGeom>
          <a:noFill/>
        </p:spPr>
        <p:txBody>
          <a:bodyPr wrap="square" rtlCol="0">
            <a:spAutoFit/>
          </a:bodyPr>
          <a:lstStyle/>
          <a:p>
            <a:pPr marL="292100" marR="0" lvl="1" indent="-2921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mn-ea"/>
                <a:cs typeface="Arial" pitchFamily="34" charset="0"/>
                <a:hlinkClick r:id="rId3"/>
              </a:rPr>
              <a:t>https://www.poa.usace.army.mil/Business-With-Us/Office-of-Small-Business-Programs/</a:t>
            </a:r>
            <a:endParaRPr kumimoji="0" lang="en-US" sz="1100" b="0" i="0" u="none" strike="noStrike" kern="1200" cap="none" spc="0" normalizeH="0" baseline="0" noProof="0">
              <a:ln>
                <a:noFill/>
              </a:ln>
              <a:solidFill>
                <a:srgbClr val="000000">
                  <a:lumMod val="75000"/>
                  <a:lumOff val="25000"/>
                </a:srgbClr>
              </a:solidFill>
              <a:effectLst/>
              <a:uLnTx/>
              <a:uFillTx/>
              <a:latin typeface="Arial" pitchFamily="34" charset="0"/>
              <a:ea typeface="+mn-ea"/>
              <a:cs typeface="Arial" pitchFamily="34" charset="0"/>
            </a:endParaRPr>
          </a:p>
        </p:txBody>
      </p:sp>
      <p:pic>
        <p:nvPicPr>
          <p:cNvPr id="8" name="Picture 7">
            <a:extLst>
              <a:ext uri="{FF2B5EF4-FFF2-40B4-BE49-F238E27FC236}">
                <a16:creationId xmlns:a16="http://schemas.microsoft.com/office/drawing/2014/main" id="{3164BA29-B51F-69C3-91B0-ED50458ED7F4}"/>
              </a:ext>
            </a:extLst>
          </p:cNvPr>
          <p:cNvPicPr>
            <a:picLocks noChangeAspect="1"/>
          </p:cNvPicPr>
          <p:nvPr/>
        </p:nvPicPr>
        <p:blipFill>
          <a:blip r:embed="rId4"/>
          <a:stretch>
            <a:fillRect/>
          </a:stretch>
        </p:blipFill>
        <p:spPr>
          <a:xfrm>
            <a:off x="6662711" y="883211"/>
            <a:ext cx="5392970" cy="3608436"/>
          </a:xfrm>
          <a:prstGeom prst="rect">
            <a:avLst/>
          </a:prstGeom>
        </p:spPr>
      </p:pic>
      <p:pic>
        <p:nvPicPr>
          <p:cNvPr id="10" name="Picture 9">
            <a:extLst>
              <a:ext uri="{FF2B5EF4-FFF2-40B4-BE49-F238E27FC236}">
                <a16:creationId xmlns:a16="http://schemas.microsoft.com/office/drawing/2014/main" id="{F9C2F5E6-BF7C-8FEB-1888-2AFD6F0ADE7F}"/>
              </a:ext>
            </a:extLst>
          </p:cNvPr>
          <p:cNvPicPr>
            <a:picLocks noChangeAspect="1"/>
          </p:cNvPicPr>
          <p:nvPr/>
        </p:nvPicPr>
        <p:blipFill>
          <a:blip r:embed="rId5"/>
          <a:stretch>
            <a:fillRect/>
          </a:stretch>
        </p:blipFill>
        <p:spPr>
          <a:xfrm>
            <a:off x="8310059" y="5631733"/>
            <a:ext cx="3615241" cy="810838"/>
          </a:xfrm>
          <a:prstGeom prst="rect">
            <a:avLst/>
          </a:prstGeom>
        </p:spPr>
      </p:pic>
      <p:sp>
        <p:nvSpPr>
          <p:cNvPr id="11" name="Rectangle: Rounded Corners 10">
            <a:extLst>
              <a:ext uri="{FF2B5EF4-FFF2-40B4-BE49-F238E27FC236}">
                <a16:creationId xmlns:a16="http://schemas.microsoft.com/office/drawing/2014/main" id="{9751D091-535C-E59F-BA17-815D693DD57A}"/>
              </a:ext>
            </a:extLst>
          </p:cNvPr>
          <p:cNvSpPr/>
          <p:nvPr/>
        </p:nvSpPr>
        <p:spPr>
          <a:xfrm>
            <a:off x="6949755" y="4754077"/>
            <a:ext cx="3447243" cy="644372"/>
          </a:xfrm>
          <a:prstGeom prst="roundRect">
            <a:avLst/>
          </a:prstGeom>
          <a:gradFill flip="none" rotWithShape="1">
            <a:gsLst>
              <a:gs pos="0">
                <a:srgbClr val="3F4339">
                  <a:tint val="66000"/>
                  <a:satMod val="160000"/>
                </a:srgbClr>
              </a:gs>
              <a:gs pos="50000">
                <a:srgbClr val="3F4339">
                  <a:tint val="44500"/>
                  <a:satMod val="160000"/>
                </a:srgbClr>
              </a:gs>
              <a:gs pos="100000">
                <a:srgbClr val="3F4339">
                  <a:tint val="23500"/>
                  <a:satMod val="160000"/>
                </a:srgbClr>
              </a:gs>
            </a:gsLst>
            <a:lin ang="2700000" scaled="1"/>
            <a:tileRect/>
          </a:gradFill>
          <a:ln w="9525">
            <a:solidFill>
              <a:schemeClr val="tx1"/>
            </a:solidFill>
            <a:extLst>
              <a:ext uri="{C807C97D-BFC1-408E-A445-0C87EB9F89A2}">
                <ask:lineSketchStyleProps xmlns:ask="http://schemas.microsoft.com/office/drawing/2018/sketchyshapes" sd="1219033472">
                  <a:custGeom>
                    <a:avLst/>
                    <a:gdLst>
                      <a:gd name="connsiteX0" fmla="*/ 0 w 3346575"/>
                      <a:gd name="connsiteY0" fmla="*/ 110869 h 665201"/>
                      <a:gd name="connsiteX1" fmla="*/ 110869 w 3346575"/>
                      <a:gd name="connsiteY1" fmla="*/ 0 h 665201"/>
                      <a:gd name="connsiteX2" fmla="*/ 673340 w 3346575"/>
                      <a:gd name="connsiteY2" fmla="*/ 0 h 665201"/>
                      <a:gd name="connsiteX3" fmla="*/ 1298307 w 3346575"/>
                      <a:gd name="connsiteY3" fmla="*/ 0 h 665201"/>
                      <a:gd name="connsiteX4" fmla="*/ 1860778 w 3346575"/>
                      <a:gd name="connsiteY4" fmla="*/ 0 h 665201"/>
                      <a:gd name="connsiteX5" fmla="*/ 2485745 w 3346575"/>
                      <a:gd name="connsiteY5" fmla="*/ 0 h 665201"/>
                      <a:gd name="connsiteX6" fmla="*/ 3235706 w 3346575"/>
                      <a:gd name="connsiteY6" fmla="*/ 0 h 665201"/>
                      <a:gd name="connsiteX7" fmla="*/ 3346575 w 3346575"/>
                      <a:gd name="connsiteY7" fmla="*/ 110869 h 665201"/>
                      <a:gd name="connsiteX8" fmla="*/ 3346575 w 3346575"/>
                      <a:gd name="connsiteY8" fmla="*/ 554332 h 665201"/>
                      <a:gd name="connsiteX9" fmla="*/ 3235706 w 3346575"/>
                      <a:gd name="connsiteY9" fmla="*/ 665201 h 665201"/>
                      <a:gd name="connsiteX10" fmla="*/ 2641987 w 3346575"/>
                      <a:gd name="connsiteY10" fmla="*/ 665201 h 665201"/>
                      <a:gd name="connsiteX11" fmla="*/ 2110765 w 3346575"/>
                      <a:gd name="connsiteY11" fmla="*/ 665201 h 665201"/>
                      <a:gd name="connsiteX12" fmla="*/ 1454549 w 3346575"/>
                      <a:gd name="connsiteY12" fmla="*/ 665201 h 665201"/>
                      <a:gd name="connsiteX13" fmla="*/ 892078 w 3346575"/>
                      <a:gd name="connsiteY13" fmla="*/ 665201 h 665201"/>
                      <a:gd name="connsiteX14" fmla="*/ 110869 w 3346575"/>
                      <a:gd name="connsiteY14" fmla="*/ 665201 h 665201"/>
                      <a:gd name="connsiteX15" fmla="*/ 0 w 3346575"/>
                      <a:gd name="connsiteY15" fmla="*/ 554332 h 665201"/>
                      <a:gd name="connsiteX16" fmla="*/ 0 w 3346575"/>
                      <a:gd name="connsiteY16" fmla="*/ 110869 h 66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6575" h="665201" fill="none" extrusionOk="0">
                        <a:moveTo>
                          <a:pt x="0" y="110869"/>
                        </a:moveTo>
                        <a:cubicBezTo>
                          <a:pt x="-5072" y="58706"/>
                          <a:pt x="53084" y="2561"/>
                          <a:pt x="110869" y="0"/>
                        </a:cubicBezTo>
                        <a:cubicBezTo>
                          <a:pt x="374146" y="20610"/>
                          <a:pt x="518610" y="23531"/>
                          <a:pt x="673340" y="0"/>
                        </a:cubicBezTo>
                        <a:cubicBezTo>
                          <a:pt x="828070" y="-23531"/>
                          <a:pt x="1075874" y="6408"/>
                          <a:pt x="1298307" y="0"/>
                        </a:cubicBezTo>
                        <a:cubicBezTo>
                          <a:pt x="1520740" y="-6408"/>
                          <a:pt x="1724827" y="-16523"/>
                          <a:pt x="1860778" y="0"/>
                        </a:cubicBezTo>
                        <a:cubicBezTo>
                          <a:pt x="1996729" y="16523"/>
                          <a:pt x="2255276" y="-2940"/>
                          <a:pt x="2485745" y="0"/>
                        </a:cubicBezTo>
                        <a:cubicBezTo>
                          <a:pt x="2716214" y="2940"/>
                          <a:pt x="2984520" y="-11334"/>
                          <a:pt x="3235706" y="0"/>
                        </a:cubicBezTo>
                        <a:cubicBezTo>
                          <a:pt x="3300281" y="-10284"/>
                          <a:pt x="3354594" y="58309"/>
                          <a:pt x="3346575" y="110869"/>
                        </a:cubicBezTo>
                        <a:cubicBezTo>
                          <a:pt x="3347256" y="210537"/>
                          <a:pt x="3342071" y="396605"/>
                          <a:pt x="3346575" y="554332"/>
                        </a:cubicBezTo>
                        <a:cubicBezTo>
                          <a:pt x="3346428" y="612512"/>
                          <a:pt x="3308833" y="672695"/>
                          <a:pt x="3235706" y="665201"/>
                        </a:cubicBezTo>
                        <a:cubicBezTo>
                          <a:pt x="3116671" y="670739"/>
                          <a:pt x="2858559" y="670444"/>
                          <a:pt x="2641987" y="665201"/>
                        </a:cubicBezTo>
                        <a:cubicBezTo>
                          <a:pt x="2425415" y="659958"/>
                          <a:pt x="2371133" y="649711"/>
                          <a:pt x="2110765" y="665201"/>
                        </a:cubicBezTo>
                        <a:cubicBezTo>
                          <a:pt x="1850397" y="680691"/>
                          <a:pt x="1666202" y="688739"/>
                          <a:pt x="1454549" y="665201"/>
                        </a:cubicBezTo>
                        <a:cubicBezTo>
                          <a:pt x="1242896" y="641663"/>
                          <a:pt x="1115062" y="687707"/>
                          <a:pt x="892078" y="665201"/>
                        </a:cubicBezTo>
                        <a:cubicBezTo>
                          <a:pt x="669094" y="642695"/>
                          <a:pt x="344680" y="637759"/>
                          <a:pt x="110869" y="665201"/>
                        </a:cubicBezTo>
                        <a:cubicBezTo>
                          <a:pt x="52276" y="653686"/>
                          <a:pt x="-7924" y="615308"/>
                          <a:pt x="0" y="554332"/>
                        </a:cubicBezTo>
                        <a:cubicBezTo>
                          <a:pt x="3382" y="394222"/>
                          <a:pt x="10999" y="213632"/>
                          <a:pt x="0" y="110869"/>
                        </a:cubicBezTo>
                        <a:close/>
                      </a:path>
                      <a:path w="3346575" h="665201" stroke="0" extrusionOk="0">
                        <a:moveTo>
                          <a:pt x="0" y="110869"/>
                        </a:moveTo>
                        <a:cubicBezTo>
                          <a:pt x="-4480" y="46874"/>
                          <a:pt x="48347" y="484"/>
                          <a:pt x="110869" y="0"/>
                        </a:cubicBezTo>
                        <a:cubicBezTo>
                          <a:pt x="383940" y="-3214"/>
                          <a:pt x="595232" y="34213"/>
                          <a:pt x="798333" y="0"/>
                        </a:cubicBezTo>
                        <a:cubicBezTo>
                          <a:pt x="1001434" y="-34213"/>
                          <a:pt x="1151311" y="21755"/>
                          <a:pt x="1392052" y="0"/>
                        </a:cubicBezTo>
                        <a:cubicBezTo>
                          <a:pt x="1632793" y="-21755"/>
                          <a:pt x="1732336" y="-13289"/>
                          <a:pt x="1954523" y="0"/>
                        </a:cubicBezTo>
                        <a:cubicBezTo>
                          <a:pt x="2176710" y="13289"/>
                          <a:pt x="2292224" y="-14901"/>
                          <a:pt x="2610739" y="0"/>
                        </a:cubicBezTo>
                        <a:cubicBezTo>
                          <a:pt x="2929254" y="14901"/>
                          <a:pt x="2992378" y="13431"/>
                          <a:pt x="3235706" y="0"/>
                        </a:cubicBezTo>
                        <a:cubicBezTo>
                          <a:pt x="3303988" y="-11474"/>
                          <a:pt x="3335896" y="59022"/>
                          <a:pt x="3346575" y="110869"/>
                        </a:cubicBezTo>
                        <a:cubicBezTo>
                          <a:pt x="3356193" y="261737"/>
                          <a:pt x="3360807" y="399912"/>
                          <a:pt x="3346575" y="554332"/>
                        </a:cubicBezTo>
                        <a:cubicBezTo>
                          <a:pt x="3348462" y="616017"/>
                          <a:pt x="3286705" y="663546"/>
                          <a:pt x="3235706" y="665201"/>
                        </a:cubicBezTo>
                        <a:cubicBezTo>
                          <a:pt x="2977415" y="669193"/>
                          <a:pt x="2840515" y="673908"/>
                          <a:pt x="2610739" y="665201"/>
                        </a:cubicBezTo>
                        <a:cubicBezTo>
                          <a:pt x="2380963" y="656494"/>
                          <a:pt x="2289754" y="654724"/>
                          <a:pt x="2017020" y="665201"/>
                        </a:cubicBezTo>
                        <a:cubicBezTo>
                          <a:pt x="1744286" y="675678"/>
                          <a:pt x="1642887" y="646030"/>
                          <a:pt x="1329555" y="665201"/>
                        </a:cubicBezTo>
                        <a:cubicBezTo>
                          <a:pt x="1016224" y="684372"/>
                          <a:pt x="929636" y="653844"/>
                          <a:pt x="642091" y="665201"/>
                        </a:cubicBezTo>
                        <a:cubicBezTo>
                          <a:pt x="354546" y="676558"/>
                          <a:pt x="359490" y="665868"/>
                          <a:pt x="110869" y="665201"/>
                        </a:cubicBezTo>
                        <a:cubicBezTo>
                          <a:pt x="41283" y="657329"/>
                          <a:pt x="-8223" y="603270"/>
                          <a:pt x="0" y="554332"/>
                        </a:cubicBezTo>
                        <a:cubicBezTo>
                          <a:pt x="-2138" y="369734"/>
                          <a:pt x="20530" y="214870"/>
                          <a:pt x="0" y="110869"/>
                        </a:cubicBezTo>
                        <a:close/>
                      </a:path>
                    </a:pathLst>
                  </a:custGeom>
                  <ask:type>
                    <ask:lineSketchNone/>
                  </ask:type>
                </ask:lineSketchStyleProps>
              </a:ext>
            </a:extLst>
          </a:ln>
          <a:effectLst>
            <a:glow rad="63500">
              <a:schemeClr val="accent1">
                <a:satMod val="175000"/>
                <a:alpha val="40000"/>
              </a:schemeClr>
            </a:glo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3847A"/>
              </a:solidFill>
              <a:effectLst/>
              <a:uLnTx/>
              <a:uFillTx/>
              <a:latin typeface="Arial"/>
              <a:ea typeface="+mn-ea"/>
              <a:cs typeface="+mn-cs"/>
            </a:endParaRPr>
          </a:p>
        </p:txBody>
      </p:sp>
      <p:sp>
        <p:nvSpPr>
          <p:cNvPr id="12" name="TextBox 11">
            <a:extLst>
              <a:ext uri="{FF2B5EF4-FFF2-40B4-BE49-F238E27FC236}">
                <a16:creationId xmlns:a16="http://schemas.microsoft.com/office/drawing/2014/main" id="{044FA132-E549-5CE8-03C1-7C3CD03225E3}"/>
              </a:ext>
            </a:extLst>
          </p:cNvPr>
          <p:cNvSpPr txBox="1"/>
          <p:nvPr/>
        </p:nvSpPr>
        <p:spPr>
          <a:xfrm>
            <a:off x="7014945" y="4871152"/>
            <a:ext cx="34472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Total SB $ in FY23</a:t>
            </a:r>
            <a:r>
              <a:rPr kumimoji="0" lang="en-US" sz="1800" b="1" i="0" u="none" strike="noStrike" kern="1200" cap="none" spc="0" normalizeH="0" baseline="0" noProof="0">
                <a:ln>
                  <a:noFill/>
                </a:ln>
                <a:effectLst/>
                <a:uLnTx/>
                <a:uFillTx/>
                <a:latin typeface="Arial"/>
                <a:ea typeface="+mn-ea"/>
                <a:cs typeface="+mn-cs"/>
              </a:rPr>
              <a:t>:</a:t>
            </a:r>
            <a:r>
              <a:rPr kumimoji="0" lang="en-US" sz="1800" b="1" i="0" u="none" strike="noStrike" kern="1200" cap="none" spc="0" normalizeH="0" baseline="0" noProof="0">
                <a:ln>
                  <a:noFill/>
                </a:ln>
                <a:solidFill>
                  <a:srgbClr val="00B050"/>
                </a:solidFill>
                <a:effectLst/>
                <a:uLnTx/>
                <a:uFillTx/>
                <a:latin typeface="Arial"/>
                <a:ea typeface="+mn-ea"/>
                <a:cs typeface="+mn-cs"/>
              </a:rPr>
              <a:t> $</a:t>
            </a:r>
            <a:r>
              <a:rPr lang="en-US" b="1">
                <a:solidFill>
                  <a:srgbClr val="00B050"/>
                </a:solidFill>
                <a:latin typeface="Arial"/>
              </a:rPr>
              <a:t>332.4</a:t>
            </a:r>
            <a:r>
              <a:rPr kumimoji="0" lang="en-US" sz="1800" b="1" i="0" u="none" strike="noStrike" kern="1200" cap="none" spc="0" normalizeH="0" baseline="0" noProof="0">
                <a:ln>
                  <a:noFill/>
                </a:ln>
                <a:solidFill>
                  <a:srgbClr val="00B050"/>
                </a:solidFill>
                <a:effectLst/>
                <a:uLnTx/>
                <a:uFillTx/>
                <a:latin typeface="Arial"/>
                <a:ea typeface="+mn-ea"/>
                <a:cs typeface="+mn-cs"/>
              </a:rPr>
              <a:t>M</a:t>
            </a:r>
          </a:p>
        </p:txBody>
      </p:sp>
    </p:spTree>
    <p:extLst>
      <p:ext uri="{BB962C8B-B14F-4D97-AF65-F5344CB8AC3E}">
        <p14:creationId xmlns:p14="http://schemas.microsoft.com/office/powerpoint/2010/main" val="36192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49FD4E-DDB8-9EA5-0500-DF3A3B42277F}"/>
              </a:ext>
            </a:extLst>
          </p:cNvPr>
          <p:cNvPicPr>
            <a:picLocks noGrp="1" noChangeAspect="1"/>
          </p:cNvPicPr>
          <p:nvPr>
            <p:ph sz="quarter" idx="10"/>
          </p:nvPr>
        </p:nvPicPr>
        <p:blipFill>
          <a:blip r:embed="rId2"/>
          <a:stretch>
            <a:fillRect/>
          </a:stretch>
        </p:blipFill>
        <p:spPr>
          <a:xfrm>
            <a:off x="1966676" y="961901"/>
            <a:ext cx="7613743" cy="5881761"/>
          </a:xfrm>
          <a:prstGeom prst="rect">
            <a:avLst/>
          </a:prstGeom>
        </p:spPr>
      </p:pic>
      <p:sp>
        <p:nvSpPr>
          <p:cNvPr id="3" name="Footer Placeholder 2">
            <a:extLst>
              <a:ext uri="{FF2B5EF4-FFF2-40B4-BE49-F238E27FC236}">
                <a16:creationId xmlns:a16="http://schemas.microsoft.com/office/drawing/2014/main" id="{1D9B5E14-B075-CFAB-9DD8-FD93B18E5B84}"/>
              </a:ext>
            </a:extLst>
          </p:cNvPr>
          <p:cNvSpPr>
            <a:spLocks noGrp="1"/>
          </p:cNvSpPr>
          <p:nvPr>
            <p:ph type="ftr" sz="quarter" idx="12"/>
          </p:nvPr>
        </p:nvSpPr>
        <p:spPr/>
        <p:txBody>
          <a:bodyPr/>
          <a:lstStyle/>
          <a:p>
            <a:endParaRPr lang="en-US"/>
          </a:p>
        </p:txBody>
      </p:sp>
      <p:sp>
        <p:nvSpPr>
          <p:cNvPr id="4" name="Title 3">
            <a:extLst>
              <a:ext uri="{FF2B5EF4-FFF2-40B4-BE49-F238E27FC236}">
                <a16:creationId xmlns:a16="http://schemas.microsoft.com/office/drawing/2014/main" id="{A960F6F1-FD24-1448-D4CE-947750805E39}"/>
              </a:ext>
            </a:extLst>
          </p:cNvPr>
          <p:cNvSpPr>
            <a:spLocks noGrp="1"/>
          </p:cNvSpPr>
          <p:nvPr>
            <p:ph type="title"/>
          </p:nvPr>
        </p:nvSpPr>
        <p:spPr/>
        <p:txBody>
          <a:bodyPr/>
          <a:lstStyle/>
          <a:p>
            <a:r>
              <a:rPr lang="en-US" dirty="0"/>
              <a:t>USACE POA Small Business WEBSITE</a:t>
            </a:r>
          </a:p>
        </p:txBody>
      </p:sp>
    </p:spTree>
    <p:extLst>
      <p:ext uri="{BB962C8B-B14F-4D97-AF65-F5344CB8AC3E}">
        <p14:creationId xmlns:p14="http://schemas.microsoft.com/office/powerpoint/2010/main" val="4191046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2800"/>
              <a:t>CONTACTS</a:t>
            </a:r>
            <a:br>
              <a:rPr lang="en-US" sz="2800"/>
            </a:br>
            <a:r>
              <a:rPr lang="en-US" sz="2800"/>
              <a:t>U.S. Army Corps of Engineers – Alaska District</a:t>
            </a:r>
          </a:p>
        </p:txBody>
      </p:sp>
      <p:sp>
        <p:nvSpPr>
          <p:cNvPr id="3" name="Content Placeholder 2">
            <a:extLst>
              <a:ext uri="{FF2B5EF4-FFF2-40B4-BE49-F238E27FC236}">
                <a16:creationId xmlns:a16="http://schemas.microsoft.com/office/drawing/2014/main" id="{334852C5-84D7-D788-1588-EB8357C537AB}"/>
              </a:ext>
            </a:extLst>
          </p:cNvPr>
          <p:cNvSpPr txBox="1">
            <a:spLocks/>
          </p:cNvSpPr>
          <p:nvPr/>
        </p:nvSpPr>
        <p:spPr bwMode="auto">
          <a:xfrm>
            <a:off x="627453" y="1060792"/>
            <a:ext cx="11460915" cy="5797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0" indent="0">
              <a:spcBef>
                <a:spcPts val="0"/>
              </a:spcBef>
              <a:buNone/>
              <a:defRPr/>
            </a:pPr>
            <a:r>
              <a:rPr lang="en-US" sz="2100" kern="0">
                <a:solidFill>
                  <a:srgbClr val="000000"/>
                </a:solidFill>
                <a:latin typeface="Arial" pitchFamily="34" charset="0"/>
                <a:ea typeface="Tahoma" pitchFamily="34" charset="0"/>
                <a:cs typeface="Arial" pitchFamily="34" charset="0"/>
              </a:rPr>
              <a:t>Contracting Division</a:t>
            </a:r>
          </a:p>
          <a:p>
            <a:pPr>
              <a:spcBef>
                <a:spcPts val="0"/>
              </a:spcBef>
              <a:buFont typeface="Arial" pitchFamily="34" charset="0"/>
              <a:buChar char="•"/>
              <a:defRPr/>
            </a:pPr>
            <a:endParaRPr lang="en-US" sz="800" kern="0">
              <a:solidFill>
                <a:srgbClr val="000000"/>
              </a:solidFill>
              <a:latin typeface="Arial" pitchFamily="34" charset="0"/>
              <a:ea typeface="Tahoma" pitchFamily="34" charset="0"/>
              <a:cs typeface="Arial" pitchFamily="34" charset="0"/>
            </a:endParaRPr>
          </a:p>
          <a:p>
            <a:pPr marL="285750">
              <a:spcBef>
                <a:spcPts val="0"/>
              </a:spcBef>
              <a:buFont typeface="Arial" panose="020B0604020202020204" pitchFamily="34" charset="0"/>
              <a:buChar char="―"/>
              <a:defRPr/>
            </a:pPr>
            <a:r>
              <a:rPr lang="en-US" sz="1600" kern="0">
                <a:solidFill>
                  <a:srgbClr val="000000"/>
                </a:solidFill>
                <a:latin typeface="Arial" pitchFamily="34" charset="0"/>
                <a:ea typeface="Tahoma" pitchFamily="34" charset="0"/>
                <a:cs typeface="Arial" pitchFamily="34" charset="0"/>
              </a:rPr>
              <a:t>Deputy, Contracting Division – Michelle Mandel</a:t>
            </a:r>
          </a:p>
          <a:p>
            <a:pPr marL="285750">
              <a:spcBef>
                <a:spcPts val="0"/>
              </a:spcBef>
              <a:buNone/>
              <a:defRPr/>
            </a:pPr>
            <a:r>
              <a:rPr lang="en-US" sz="1600" kern="0">
                <a:solidFill>
                  <a:srgbClr val="000000"/>
                </a:solidFill>
                <a:latin typeface="Arial" pitchFamily="34" charset="0"/>
                <a:ea typeface="Tahoma" pitchFamily="34" charset="0"/>
                <a:cs typeface="Arial" pitchFamily="34" charset="0"/>
              </a:rPr>
              <a:t>	Phone: 907-753-2502 / Email: </a:t>
            </a:r>
            <a:r>
              <a:rPr lang="en-US" sz="1600" kern="0">
                <a:solidFill>
                  <a:srgbClr val="0000FF"/>
                </a:solidFill>
                <a:latin typeface="Arial" pitchFamily="34" charset="0"/>
                <a:ea typeface="Tahoma" pitchFamily="34" charset="0"/>
                <a:cs typeface="Arial" pitchFamily="34" charset="0"/>
                <a:hlinkClick r:id="rId2"/>
              </a:rPr>
              <a:t>Michelle.R.Mandel@usace.army.mil</a:t>
            </a:r>
            <a:endParaRPr lang="en-US" sz="1600" kern="0">
              <a:solidFill>
                <a:srgbClr val="000000"/>
              </a:solidFill>
              <a:latin typeface="Arial" pitchFamily="34" charset="0"/>
              <a:ea typeface="Tahoma" pitchFamily="34" charset="0"/>
              <a:cs typeface="Arial" pitchFamily="34" charset="0"/>
            </a:endParaRPr>
          </a:p>
          <a:p>
            <a:pPr marL="514350" lvl="1">
              <a:spcBef>
                <a:spcPts val="0"/>
              </a:spcBef>
              <a:buFont typeface="Arial" panose="020B0604020202020204" pitchFamily="34" charset="0"/>
              <a:buChar char="•"/>
              <a:defRPr/>
            </a:pPr>
            <a:r>
              <a:rPr lang="en-US" sz="1200" kern="0">
                <a:solidFill>
                  <a:srgbClr val="000000"/>
                </a:solidFill>
                <a:latin typeface="Arial" pitchFamily="34" charset="0"/>
                <a:ea typeface="Tahoma" pitchFamily="34" charset="0"/>
                <a:cs typeface="Arial" pitchFamily="34" charset="0"/>
              </a:rPr>
              <a:t>Civil Works Program</a:t>
            </a:r>
          </a:p>
          <a:p>
            <a:pPr marL="514350" lvl="1">
              <a:spcBef>
                <a:spcPts val="0"/>
              </a:spcBef>
              <a:buFont typeface="Arial" panose="020B0604020202020204" pitchFamily="34" charset="0"/>
              <a:buChar char="•"/>
              <a:defRPr/>
            </a:pPr>
            <a:r>
              <a:rPr lang="en-US" sz="1200" kern="0">
                <a:solidFill>
                  <a:srgbClr val="000000"/>
                </a:solidFill>
                <a:latin typeface="Arial" pitchFamily="34" charset="0"/>
                <a:ea typeface="Tahoma" pitchFamily="34" charset="0"/>
                <a:cs typeface="Arial" pitchFamily="34" charset="0"/>
              </a:rPr>
              <a:t>Cooperative Agreements</a:t>
            </a:r>
            <a:endParaRPr lang="en-US" sz="1600" kern="0">
              <a:solidFill>
                <a:srgbClr val="000000"/>
              </a:solidFill>
              <a:latin typeface="Arial" pitchFamily="34" charset="0"/>
              <a:ea typeface="Tahoma" pitchFamily="34" charset="0"/>
              <a:cs typeface="Arial" pitchFamily="34" charset="0"/>
            </a:endParaRPr>
          </a:p>
          <a:p>
            <a:pPr marL="285750">
              <a:spcBef>
                <a:spcPts val="0"/>
              </a:spcBef>
              <a:buFont typeface="Arial" panose="020B0604020202020204" pitchFamily="34" charset="0"/>
              <a:buChar char="―"/>
              <a:defRPr/>
            </a:pPr>
            <a:endParaRPr lang="en-US" sz="1600" kern="0">
              <a:solidFill>
                <a:srgbClr val="000000"/>
              </a:solidFill>
              <a:latin typeface="Arial" pitchFamily="34" charset="0"/>
              <a:ea typeface="Tahoma" pitchFamily="34" charset="0"/>
              <a:cs typeface="Arial" pitchFamily="34" charset="0"/>
            </a:endParaRPr>
          </a:p>
          <a:p>
            <a:pPr marL="285750">
              <a:spcBef>
                <a:spcPts val="0"/>
              </a:spcBef>
              <a:buFont typeface="Arial" panose="020B0604020202020204" pitchFamily="34" charset="0"/>
              <a:buChar char="―"/>
              <a:defRPr/>
            </a:pPr>
            <a:r>
              <a:rPr lang="en-US" sz="1600" kern="0">
                <a:solidFill>
                  <a:srgbClr val="000000"/>
                </a:solidFill>
                <a:latin typeface="Arial" pitchFamily="34" charset="0"/>
                <a:ea typeface="Tahoma" pitchFamily="34" charset="0"/>
                <a:cs typeface="Arial" pitchFamily="34" charset="0"/>
              </a:rPr>
              <a:t>Chief, Military Branch – Theresa Afrank</a:t>
            </a:r>
          </a:p>
          <a:p>
            <a:pPr marL="285750">
              <a:spcBef>
                <a:spcPts val="0"/>
              </a:spcBef>
              <a:buNone/>
              <a:defRPr/>
            </a:pPr>
            <a:r>
              <a:rPr lang="en-US" sz="2000" kern="0">
                <a:solidFill>
                  <a:srgbClr val="000000"/>
                </a:solidFill>
                <a:latin typeface="Arial" pitchFamily="34" charset="0"/>
                <a:ea typeface="Tahoma" pitchFamily="34" charset="0"/>
                <a:cs typeface="Arial" pitchFamily="34" charset="0"/>
              </a:rPr>
              <a:t>   	</a:t>
            </a:r>
            <a:r>
              <a:rPr lang="en-US" sz="1600" kern="0">
                <a:solidFill>
                  <a:srgbClr val="000000"/>
                </a:solidFill>
                <a:latin typeface="Arial" pitchFamily="34" charset="0"/>
                <a:ea typeface="Tahoma" pitchFamily="34" charset="0"/>
                <a:cs typeface="Arial" pitchFamily="34" charset="0"/>
              </a:rPr>
              <a:t>Phone: 907-753-2739 / Email: </a:t>
            </a:r>
            <a:r>
              <a:rPr lang="en-US" sz="1600" kern="0">
                <a:solidFill>
                  <a:srgbClr val="0000FF"/>
                </a:solidFill>
                <a:latin typeface="Arial" pitchFamily="34" charset="0"/>
                <a:ea typeface="Tahoma" pitchFamily="34" charset="0"/>
                <a:cs typeface="Arial" pitchFamily="34" charset="0"/>
                <a:hlinkClick r:id="rId3"/>
              </a:rPr>
              <a:t>Theresa.M.Afrank@usace.army.mil</a:t>
            </a:r>
            <a:endParaRPr lang="en-US" sz="1600" kern="0">
              <a:solidFill>
                <a:srgbClr val="000000"/>
              </a:solidFill>
              <a:latin typeface="Arial" pitchFamily="34" charset="0"/>
              <a:ea typeface="Tahoma" pitchFamily="34" charset="0"/>
              <a:cs typeface="Arial" pitchFamily="34" charset="0"/>
            </a:endParaRPr>
          </a:p>
          <a:p>
            <a:pPr marL="514350" lvl="1">
              <a:spcBef>
                <a:spcPts val="0"/>
              </a:spcBef>
              <a:buFont typeface="Arial" panose="020B0604020202020204" pitchFamily="34" charset="0"/>
              <a:buChar char="•"/>
              <a:defRPr/>
            </a:pPr>
            <a:r>
              <a:rPr lang="en-US" sz="1200" kern="0">
                <a:solidFill>
                  <a:srgbClr val="000000"/>
                </a:solidFill>
                <a:latin typeface="Arial" pitchFamily="34" charset="0"/>
                <a:ea typeface="Tahoma" pitchFamily="34" charset="0"/>
                <a:cs typeface="Arial" pitchFamily="34" charset="0"/>
              </a:rPr>
              <a:t>Military Construction Program</a:t>
            </a:r>
          </a:p>
          <a:p>
            <a:pPr marL="514350" lvl="1">
              <a:spcBef>
                <a:spcPts val="0"/>
              </a:spcBef>
              <a:buFont typeface="Arial" panose="020B0604020202020204" pitchFamily="34" charset="0"/>
              <a:buChar char="•"/>
              <a:defRPr/>
            </a:pPr>
            <a:r>
              <a:rPr lang="en-US" sz="1200" kern="0">
                <a:solidFill>
                  <a:srgbClr val="000000"/>
                </a:solidFill>
                <a:latin typeface="Arial" pitchFamily="34" charset="0"/>
                <a:ea typeface="Tahoma" pitchFamily="34" charset="0"/>
                <a:cs typeface="Arial" pitchFamily="34" charset="0"/>
              </a:rPr>
              <a:t>Missile Defense Program</a:t>
            </a:r>
          </a:p>
          <a:p>
            <a:pPr marL="514350" lvl="2" indent="0" eaLnBrk="1" hangingPunct="1">
              <a:spcBef>
                <a:spcPts val="0"/>
              </a:spcBef>
              <a:buNone/>
              <a:defRPr/>
            </a:pPr>
            <a:endParaRPr lang="en-US" sz="800" kern="0">
              <a:solidFill>
                <a:srgbClr val="000000"/>
              </a:solidFill>
              <a:latin typeface="Arial" pitchFamily="34" charset="0"/>
              <a:ea typeface="Tahoma" pitchFamily="34" charset="0"/>
              <a:cs typeface="Arial" pitchFamily="34" charset="0"/>
            </a:endParaRPr>
          </a:p>
          <a:p>
            <a:pPr marL="344487" lvl="1" indent="-342900" eaLnBrk="1" hangingPunct="1">
              <a:spcBef>
                <a:spcPts val="0"/>
              </a:spcBef>
              <a:buFont typeface="Arial" panose="020B0604020202020204" pitchFamily="34" charset="0"/>
              <a:buChar char="―"/>
              <a:defRPr/>
            </a:pPr>
            <a:r>
              <a:rPr lang="en-US" sz="1600" kern="0">
                <a:solidFill>
                  <a:srgbClr val="000000"/>
                </a:solidFill>
                <a:latin typeface="Arial" pitchFamily="34" charset="0"/>
                <a:ea typeface="Tahoma" pitchFamily="34" charset="0"/>
                <a:cs typeface="Arial" pitchFamily="34" charset="0"/>
              </a:rPr>
              <a:t>Chief, Special Proje</a:t>
            </a:r>
            <a:r>
              <a:rPr lang="en-US" sz="1600" kern="0">
                <a:latin typeface="Arial" pitchFamily="34" charset="0"/>
                <a:ea typeface="Tahoma" pitchFamily="34" charset="0"/>
                <a:cs typeface="Arial" pitchFamily="34" charset="0"/>
              </a:rPr>
              <a:t>cts Branch – George Nasif</a:t>
            </a:r>
          </a:p>
          <a:p>
            <a:pPr marL="285750" lvl="1" indent="-284163" eaLnBrk="1" hangingPunct="1">
              <a:spcBef>
                <a:spcPts val="0"/>
              </a:spcBef>
              <a:buNone/>
              <a:defRPr/>
            </a:pPr>
            <a:r>
              <a:rPr lang="en-US" sz="1600" kern="0">
                <a:solidFill>
                  <a:srgbClr val="000000"/>
                </a:solidFill>
                <a:latin typeface="Arial" pitchFamily="34" charset="0"/>
                <a:ea typeface="Tahoma" pitchFamily="34" charset="0"/>
                <a:cs typeface="Arial" pitchFamily="34" charset="0"/>
              </a:rPr>
              <a:t>	Phone: 907-753-2838 / Email: </a:t>
            </a:r>
            <a:r>
              <a:rPr lang="en-US" sz="1600" u="sng">
                <a:hlinkClick r:id="rId4"/>
              </a:rPr>
              <a:t>George.G.Nasif@usace.army.mil</a:t>
            </a:r>
            <a:endParaRPr lang="en-US" sz="1200" kern="0">
              <a:solidFill>
                <a:srgbClr val="000000"/>
              </a:solidFill>
              <a:latin typeface="Arial" pitchFamily="34" charset="0"/>
              <a:ea typeface="Tahoma" pitchFamily="34" charset="0"/>
              <a:cs typeface="Arial" pitchFamily="34" charset="0"/>
            </a:endParaRPr>
          </a:p>
          <a:p>
            <a:pPr marL="400050" lvl="2" indent="-171450" eaLnBrk="1" hangingPunct="1">
              <a:spcBef>
                <a:spcPts val="0"/>
              </a:spcBef>
              <a:buFont typeface="Arial" panose="020B0604020202020204" pitchFamily="34" charset="0"/>
              <a:buChar char="•"/>
              <a:defRPr/>
            </a:pPr>
            <a:r>
              <a:rPr lang="en-US" sz="1200" kern="0">
                <a:solidFill>
                  <a:srgbClr val="000000"/>
                </a:solidFill>
                <a:latin typeface="Arial" pitchFamily="34" charset="0"/>
                <a:ea typeface="Tahoma" pitchFamily="34" charset="0"/>
                <a:cs typeface="Arial" pitchFamily="34" charset="0"/>
              </a:rPr>
              <a:t>Environmental Program</a:t>
            </a:r>
          </a:p>
          <a:p>
            <a:pPr marL="400050" lvl="2" indent="-171450" eaLnBrk="1" hangingPunct="1">
              <a:spcBef>
                <a:spcPts val="0"/>
              </a:spcBef>
              <a:buFont typeface="Arial" panose="020B0604020202020204" pitchFamily="34" charset="0"/>
              <a:buChar char="•"/>
              <a:defRPr/>
            </a:pPr>
            <a:r>
              <a:rPr lang="en-US" sz="1200" kern="0">
                <a:solidFill>
                  <a:srgbClr val="000000"/>
                </a:solidFill>
                <a:latin typeface="Arial" pitchFamily="34" charset="0"/>
                <a:ea typeface="Tahoma" pitchFamily="34" charset="0"/>
                <a:cs typeface="Arial" pitchFamily="34" charset="0"/>
              </a:rPr>
              <a:t>Interagency Program</a:t>
            </a:r>
          </a:p>
          <a:p>
            <a:pPr marL="400050" lvl="2" indent="-171450" eaLnBrk="1" hangingPunct="1">
              <a:spcBef>
                <a:spcPts val="0"/>
              </a:spcBef>
              <a:buFont typeface="Arial" panose="020B0604020202020204" pitchFamily="34" charset="0"/>
              <a:buChar char="•"/>
              <a:defRPr/>
            </a:pPr>
            <a:r>
              <a:rPr lang="en-US" sz="1200" kern="0">
                <a:solidFill>
                  <a:srgbClr val="000000"/>
                </a:solidFill>
                <a:latin typeface="Arial" pitchFamily="34" charset="0"/>
                <a:ea typeface="Tahoma" pitchFamily="34" charset="0"/>
                <a:cs typeface="Arial" pitchFamily="34" charset="0"/>
              </a:rPr>
              <a:t>International Program</a:t>
            </a:r>
          </a:p>
          <a:p>
            <a:pPr>
              <a:spcBef>
                <a:spcPts val="0"/>
              </a:spcBef>
              <a:buFont typeface="Arial" pitchFamily="34" charset="0"/>
              <a:buChar char="•"/>
              <a:defRPr/>
            </a:pPr>
            <a:endParaRPr lang="en-US" sz="1000" kern="0">
              <a:solidFill>
                <a:srgbClr val="000000"/>
              </a:solidFill>
              <a:latin typeface="Arial" pitchFamily="34" charset="0"/>
              <a:ea typeface="Tahoma" pitchFamily="34" charset="0"/>
              <a:cs typeface="Arial" pitchFamily="34" charset="0"/>
            </a:endParaRPr>
          </a:p>
          <a:p>
            <a:pPr marL="0" indent="0">
              <a:spcBef>
                <a:spcPts val="0"/>
              </a:spcBef>
              <a:buNone/>
              <a:defRPr/>
            </a:pPr>
            <a:r>
              <a:rPr lang="en-US" sz="2100" kern="0">
                <a:solidFill>
                  <a:srgbClr val="000000"/>
                </a:solidFill>
                <a:latin typeface="Arial"/>
              </a:rPr>
              <a:t>Small Business Office</a:t>
            </a:r>
          </a:p>
          <a:p>
            <a:pPr marL="0" indent="0">
              <a:spcBef>
                <a:spcPts val="0"/>
              </a:spcBef>
              <a:buNone/>
              <a:defRPr/>
            </a:pPr>
            <a:endParaRPr lang="en-US" sz="800" kern="0">
              <a:solidFill>
                <a:srgbClr val="000000"/>
              </a:solidFill>
              <a:latin typeface="Arial" pitchFamily="34" charset="0"/>
              <a:ea typeface="Tahoma" pitchFamily="34" charset="0"/>
              <a:cs typeface="Arial" pitchFamily="34" charset="0"/>
            </a:endParaRPr>
          </a:p>
          <a:p>
            <a:pPr marL="285750">
              <a:spcBef>
                <a:spcPts val="0"/>
              </a:spcBef>
              <a:buFont typeface="Arial" panose="020B0604020202020204" pitchFamily="34" charset="0"/>
              <a:buChar char="―"/>
              <a:defRPr/>
            </a:pPr>
            <a:r>
              <a:rPr lang="en-US" sz="1600" kern="0">
                <a:solidFill>
                  <a:srgbClr val="000000"/>
                </a:solidFill>
                <a:latin typeface="Arial" pitchFamily="34" charset="0"/>
                <a:ea typeface="Tahoma" pitchFamily="34" charset="0"/>
                <a:cs typeface="Arial" pitchFamily="34" charset="0"/>
              </a:rPr>
              <a:t>Small Business Professional – Ryan Zachry</a:t>
            </a:r>
          </a:p>
          <a:p>
            <a:pPr marL="285750" eaLnBrk="1" hangingPunct="1">
              <a:spcBef>
                <a:spcPts val="0"/>
              </a:spcBef>
              <a:buNone/>
              <a:defRPr/>
            </a:pPr>
            <a:r>
              <a:rPr lang="en-US" sz="1600" kern="0">
                <a:solidFill>
                  <a:srgbClr val="000000"/>
                </a:solidFill>
                <a:latin typeface="Arial" pitchFamily="34" charset="0"/>
                <a:ea typeface="Tahoma" pitchFamily="34" charset="0"/>
                <a:cs typeface="Arial" pitchFamily="34" charset="0"/>
              </a:rPr>
              <a:t>	Phone: 907-753-5557 / Email: </a:t>
            </a:r>
            <a:r>
              <a:rPr lang="en-US" sz="1600" kern="0">
                <a:solidFill>
                  <a:srgbClr val="000000"/>
                </a:solidFill>
                <a:latin typeface="Arial" pitchFamily="34" charset="0"/>
                <a:ea typeface="Tahoma" pitchFamily="34" charset="0"/>
                <a:cs typeface="Arial" pitchFamily="34" charset="0"/>
                <a:hlinkClick r:id="rId5"/>
              </a:rPr>
              <a:t>ryan.b.zachry@usace.army.mil</a:t>
            </a:r>
            <a:endParaRPr lang="en-US" sz="1600" kern="0">
              <a:solidFill>
                <a:srgbClr val="000000"/>
              </a:solidFill>
              <a:latin typeface="Arial" pitchFamily="34" charset="0"/>
              <a:ea typeface="Tahoma" pitchFamily="34" charset="0"/>
              <a:cs typeface="Arial" pitchFamily="34" charset="0"/>
            </a:endParaRPr>
          </a:p>
          <a:p>
            <a:pPr marL="285750" eaLnBrk="1" hangingPunct="1">
              <a:spcBef>
                <a:spcPts val="0"/>
              </a:spcBef>
              <a:buNone/>
              <a:defRPr/>
            </a:pPr>
            <a:endParaRPr lang="en-US" sz="1200" kern="0">
              <a:solidFill>
                <a:srgbClr val="000000"/>
              </a:solidFill>
              <a:latin typeface="Arial" pitchFamily="34" charset="0"/>
              <a:ea typeface="Tahoma" pitchFamily="34" charset="0"/>
              <a:cs typeface="Arial" pitchFamily="34" charset="0"/>
            </a:endParaRPr>
          </a:p>
          <a:p>
            <a:pPr marL="400050" lvl="1" indent="0">
              <a:spcBef>
                <a:spcPts val="0"/>
              </a:spcBef>
              <a:buSzTx/>
              <a:buNone/>
              <a:defRPr/>
            </a:pPr>
            <a:endParaRPr lang="en-US" sz="1600" kern="0">
              <a:solidFill>
                <a:srgbClr val="0000FF"/>
              </a:solidFill>
              <a:latin typeface="Arial" pitchFamily="34" charset="0"/>
              <a:ea typeface="Tahoma" pitchFamily="34" charset="0"/>
              <a:cs typeface="Arial" pitchFamily="34" charset="0"/>
            </a:endParaRPr>
          </a:p>
          <a:p>
            <a:pPr marL="400050" lvl="1" indent="0">
              <a:spcBef>
                <a:spcPts val="0"/>
              </a:spcBef>
              <a:buSzTx/>
              <a:buNone/>
              <a:defRPr/>
            </a:pPr>
            <a:endParaRPr lang="en-US" sz="1800" kern="0">
              <a:solidFill>
                <a:srgbClr val="0000FF"/>
              </a:solidFill>
              <a:latin typeface="Arial" pitchFamily="34" charset="0"/>
              <a:ea typeface="Tahoma" pitchFamily="34" charset="0"/>
              <a:cs typeface="Arial" pitchFamily="34" charset="0"/>
            </a:endParaRPr>
          </a:p>
          <a:p>
            <a:pPr marL="0" indent="0">
              <a:spcBef>
                <a:spcPts val="0"/>
              </a:spcBef>
              <a:buNone/>
              <a:defRPr/>
            </a:pPr>
            <a:endParaRPr lang="en-US" sz="2000" kern="0">
              <a:solidFill>
                <a:srgbClr val="000000"/>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271855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1144988" y="128981"/>
            <a:ext cx="10190192" cy="832920"/>
          </a:xfrm>
        </p:spPr>
        <p:txBody>
          <a:bodyPr/>
          <a:lstStyle/>
          <a:p>
            <a:r>
              <a:rPr lang="en-US" sz="3200"/>
              <a:t>MILITARY CONSTRUCTION OPPORTUNITIES</a:t>
            </a:r>
            <a:br>
              <a:rPr lang="en-US" sz="3200"/>
            </a:br>
            <a:r>
              <a:rPr lang="en-US" sz="3200"/>
              <a:t>FISCAL YEAR 2024-27</a:t>
            </a:r>
          </a:p>
        </p:txBody>
      </p:sp>
      <p:graphicFrame>
        <p:nvGraphicFramePr>
          <p:cNvPr id="8" name="Table 7">
            <a:extLst>
              <a:ext uri="{FF2B5EF4-FFF2-40B4-BE49-F238E27FC236}">
                <a16:creationId xmlns:a16="http://schemas.microsoft.com/office/drawing/2014/main" id="{B9647DC9-C661-2E9A-366F-48324F5D2C52}"/>
              </a:ext>
            </a:extLst>
          </p:cNvPr>
          <p:cNvGraphicFramePr>
            <a:graphicFrameLocks noGrp="1"/>
          </p:cNvGraphicFramePr>
          <p:nvPr>
            <p:extLst>
              <p:ext uri="{D42A27DB-BD31-4B8C-83A1-F6EECF244321}">
                <p14:modId xmlns:p14="http://schemas.microsoft.com/office/powerpoint/2010/main" val="861741548"/>
              </p:ext>
            </p:extLst>
          </p:nvPr>
        </p:nvGraphicFramePr>
        <p:xfrm>
          <a:off x="266700" y="1028700"/>
          <a:ext cx="11620501" cy="4452955"/>
        </p:xfrm>
        <a:graphic>
          <a:graphicData uri="http://schemas.openxmlformats.org/drawingml/2006/table">
            <a:tbl>
              <a:tblPr firstRow="1" bandRow="1"/>
              <a:tblGrid>
                <a:gridCol w="4166278">
                  <a:extLst>
                    <a:ext uri="{9D8B030D-6E8A-4147-A177-3AD203B41FA5}">
                      <a16:colId xmlns:a16="http://schemas.microsoft.com/office/drawing/2014/main" val="1700624039"/>
                    </a:ext>
                  </a:extLst>
                </a:gridCol>
                <a:gridCol w="1222343">
                  <a:extLst>
                    <a:ext uri="{9D8B030D-6E8A-4147-A177-3AD203B41FA5}">
                      <a16:colId xmlns:a16="http://schemas.microsoft.com/office/drawing/2014/main" val="1965701103"/>
                    </a:ext>
                  </a:extLst>
                </a:gridCol>
                <a:gridCol w="1372423">
                  <a:extLst>
                    <a:ext uri="{9D8B030D-6E8A-4147-A177-3AD203B41FA5}">
                      <a16:colId xmlns:a16="http://schemas.microsoft.com/office/drawing/2014/main" val="3764529973"/>
                    </a:ext>
                  </a:extLst>
                </a:gridCol>
                <a:gridCol w="1795217">
                  <a:extLst>
                    <a:ext uri="{9D8B030D-6E8A-4147-A177-3AD203B41FA5}">
                      <a16:colId xmlns:a16="http://schemas.microsoft.com/office/drawing/2014/main" val="3320311971"/>
                    </a:ext>
                  </a:extLst>
                </a:gridCol>
                <a:gridCol w="1429419">
                  <a:extLst>
                    <a:ext uri="{9D8B030D-6E8A-4147-A177-3AD203B41FA5}">
                      <a16:colId xmlns:a16="http://schemas.microsoft.com/office/drawing/2014/main" val="568654344"/>
                    </a:ext>
                  </a:extLst>
                </a:gridCol>
                <a:gridCol w="1634821">
                  <a:extLst>
                    <a:ext uri="{9D8B030D-6E8A-4147-A177-3AD203B41FA5}">
                      <a16:colId xmlns:a16="http://schemas.microsoft.com/office/drawing/2014/main" val="1060320204"/>
                    </a:ext>
                  </a:extLst>
                </a:gridCol>
              </a:tblGrid>
              <a:tr h="5040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PROJECT / LOCATION</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VALUE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EXECUTION</a:t>
                      </a:r>
                      <a:r>
                        <a:rPr lang="en-US" sz="1000" b="1" baseline="0" dirty="0">
                          <a:solidFill>
                            <a:schemeClr val="tx2"/>
                          </a:solidFill>
                          <a:latin typeface="+mn-lt"/>
                          <a:cs typeface="Calibri"/>
                        </a:rPr>
                        <a:t> STRATEGY</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CONTRACT</a:t>
                      </a:r>
                      <a:r>
                        <a:rPr lang="en-US" sz="1000" b="1" baseline="0" dirty="0">
                          <a:solidFill>
                            <a:schemeClr val="tx2"/>
                          </a:solidFill>
                          <a:latin typeface="+mn-lt"/>
                          <a:cs typeface="Calibri"/>
                        </a:rPr>
                        <a:t> TYPE</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SOLICITATION</a:t>
                      </a:r>
                      <a:r>
                        <a:rPr lang="en-US" sz="1000" b="1" baseline="0" dirty="0">
                          <a:solidFill>
                            <a:schemeClr val="tx2"/>
                          </a:solidFill>
                          <a:latin typeface="+mn-lt"/>
                          <a:cs typeface="Calibri"/>
                        </a:rPr>
                        <a:t> TARGET</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1" dirty="0">
                          <a:solidFill>
                            <a:schemeClr val="tx2"/>
                          </a:solidFill>
                          <a:latin typeface="+mn-lt"/>
                          <a:cs typeface="Calibri"/>
                        </a:rPr>
                        <a:t>AWARD</a:t>
                      </a:r>
                      <a:r>
                        <a:rPr lang="en-US" sz="1000" b="1" baseline="0" dirty="0">
                          <a:solidFill>
                            <a:schemeClr val="tx2"/>
                          </a:solidFill>
                          <a:latin typeface="+mn-lt"/>
                          <a:cs typeface="Calibri"/>
                        </a:rPr>
                        <a:t> TARGET</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extLst>
                  <a:ext uri="{0D108BD9-81ED-4DB2-BD59-A6C34878D82A}">
                    <a16:rowId xmlns:a16="http://schemas.microsoft.com/office/drawing/2014/main" val="3303033024"/>
                  </a:ext>
                </a:extLst>
              </a:tr>
              <a:tr h="358990">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Army National Guard Readiness Center,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$55M - $70M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Unrestricted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4QFY24</a:t>
                      </a:r>
                      <a:endParaRPr lang="en-US" sz="1000" b="0" i="0" u="none" strike="noStrike" kern="1200">
                        <a:solidFill>
                          <a:srgbClr val="0000FF"/>
                        </a:solidFill>
                        <a:latin typeface="Arial"/>
                        <a:ea typeface="+mn-ea"/>
                        <a:cs typeface="+mn-cs"/>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1QFY25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623612913"/>
                  </a:ext>
                </a:extLst>
              </a:tr>
              <a:tr h="358990">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rtl="0">
                        <a:buNone/>
                      </a:pPr>
                      <a:r>
                        <a:rPr lang="en-US" sz="1000" b="0" kern="1200" dirty="0">
                          <a:solidFill>
                            <a:schemeClr val="tx1"/>
                          </a:solidFill>
                          <a:latin typeface="+mn-lt"/>
                          <a:ea typeface="+mn-ea"/>
                          <a:cs typeface="Calibri"/>
                        </a:rPr>
                        <a:t>F-22 Fuels System,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$45M - $55M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Unrestricted </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i="0" u="none" strike="noStrike" kern="1200" dirty="0">
                          <a:solidFill>
                            <a:srgbClr val="0000FF"/>
                          </a:solidFill>
                          <a:latin typeface="Arial"/>
                          <a:ea typeface="+mn-ea"/>
                          <a:cs typeface="+mn-cs"/>
                        </a:rPr>
                        <a:t>4QFY24</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i="0" u="none" strike="noStrike" kern="1200" dirty="0">
                          <a:solidFill>
                            <a:schemeClr val="tx1"/>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90266531"/>
                  </a:ext>
                </a:extLst>
              </a:tr>
              <a:tr h="358990">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Automated Multipurpose Machine Gun Range, Fort Wainwright</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$20M - $25M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1QFY25</a:t>
                      </a:r>
                      <a:endParaRPr lang="en-US" sz="1000" b="0" i="0" u="none" strike="noStrike" kern="1200">
                        <a:solidFill>
                          <a:srgbClr val="0000FF"/>
                        </a:solidFill>
                        <a:latin typeface="Arial"/>
                        <a:ea typeface="+mn-ea"/>
                        <a:cs typeface="+mn-cs"/>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1QFY25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3347517"/>
                  </a:ext>
                </a:extLst>
              </a:tr>
              <a:tr h="35898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Fuels Laboratory, Eielson AFB</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kern="1200" dirty="0">
                          <a:solidFill>
                            <a:schemeClr val="tx1"/>
                          </a:solidFill>
                          <a:latin typeface="+mn-lt"/>
                          <a:ea typeface="+mn-ea"/>
                          <a:cs typeface="Calibri"/>
                        </a:rPr>
                        <a:t>$10M - $15M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D/B/D,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1QFY25</a:t>
                      </a:r>
                      <a:endParaRPr lang="en-US" sz="1000" b="0" i="0" u="none" strike="noStrike" kern="1200">
                        <a:solidFill>
                          <a:srgbClr val="0000FF"/>
                        </a:solidFill>
                        <a:latin typeface="Arial"/>
                        <a:ea typeface="+mn-ea"/>
                        <a:cs typeface="+mn-cs"/>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141205592"/>
                  </a:ext>
                </a:extLst>
              </a:tr>
              <a:tr h="35898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r>
                        <a:rPr lang="en-US" sz="1000" b="0" kern="1200" dirty="0">
                          <a:solidFill>
                            <a:schemeClr val="tx1"/>
                          </a:solidFill>
                          <a:latin typeface="+mn-lt"/>
                          <a:ea typeface="+mn-ea"/>
                          <a:cs typeface="Calibri"/>
                        </a:rPr>
                        <a:t>Joint Integrated Testing and Training Center, JBER</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FF"/>
                          </a:solidFill>
                          <a:latin typeface="Arial"/>
                          <a:ea typeface="+mn-ea"/>
                          <a:cs typeface="+mn-cs"/>
                        </a:rPr>
                        <a:t>$250M - $400M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kern="1200" dirty="0">
                          <a:solidFill>
                            <a:schemeClr val="tx1"/>
                          </a:solidFill>
                          <a:latin typeface="+mn-lt"/>
                          <a:ea typeface="+mn-ea"/>
                          <a:cs typeface="Calibri"/>
                        </a:rPr>
                        <a:t>D/B/B,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kern="1200" dirty="0">
                          <a:solidFill>
                            <a:schemeClr val="tx1"/>
                          </a:solidFill>
                          <a:latin typeface="+mn-lt"/>
                          <a:ea typeface="+mn-ea"/>
                          <a:cs typeface="Calibri"/>
                        </a:rPr>
                        <a:t>Unrestricted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i="0" u="none" strike="noStrike" kern="1200" dirty="0">
                          <a:solidFill>
                            <a:srgbClr val="0000FF"/>
                          </a:solidFill>
                          <a:latin typeface="Arial"/>
                          <a:ea typeface="+mn-ea"/>
                          <a:cs typeface="+mn-cs"/>
                        </a:rPr>
                        <a:t>1QFY25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i="0" u="none" strike="noStrike" kern="1200" dirty="0">
                          <a:solidFill>
                            <a:srgbClr val="0000FF"/>
                          </a:solidFill>
                          <a:latin typeface="Arial"/>
                          <a:ea typeface="+mn-ea"/>
                          <a:cs typeface="+mn-cs"/>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788682881"/>
                  </a:ext>
                </a:extLst>
              </a:tr>
              <a:tr h="35898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AKARNG Maintenance Hangar</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kern="1200" dirty="0">
                          <a:solidFill>
                            <a:schemeClr val="tx1"/>
                          </a:solidFill>
                          <a:latin typeface="+mn-lt"/>
                          <a:ea typeface="+mn-ea"/>
                          <a:cs typeface="Calibri"/>
                        </a:rPr>
                        <a:t>$70M - $85M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Unrestricted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087313767"/>
                  </a:ext>
                </a:extLst>
              </a:tr>
              <a:tr h="358990">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r>
                        <a:rPr lang="en-US" sz="1000" b="0" kern="1200" dirty="0">
                          <a:solidFill>
                            <a:schemeClr val="tx1"/>
                          </a:solidFill>
                          <a:latin typeface="+mn-lt"/>
                          <a:ea typeface="+mn-ea"/>
                          <a:cs typeface="Calibri"/>
                        </a:rPr>
                        <a:t>Sand Storage Facility, JBER</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Calibri"/>
                        </a:rPr>
                        <a:t>$8M-$10M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kern="1200" dirty="0">
                          <a:solidFill>
                            <a:schemeClr val="tx1"/>
                          </a:solidFill>
                          <a:latin typeface="+mn-lt"/>
                          <a:ea typeface="+mn-ea"/>
                          <a:cs typeface="Calibri"/>
                        </a:rPr>
                        <a:t>D/B/B, IH</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kern="1200" dirty="0">
                          <a:solidFill>
                            <a:schemeClr val="tx1"/>
                          </a:solidFill>
                          <a:latin typeface="+mn-lt"/>
                          <a:ea typeface="+mn-ea"/>
                          <a:cs typeface="Calibri"/>
                        </a:rPr>
                        <a:t>TBD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2QFY25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869446261"/>
                  </a:ext>
                </a:extLst>
              </a:tr>
              <a:tr h="35898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Barracks, Fort Wainwright</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$125M - $140M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Unrestricted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i="0" u="none" strike="noStrike" kern="1200" dirty="0">
                          <a:solidFill>
                            <a:srgbClr val="0000FF"/>
                          </a:solidFill>
                          <a:latin typeface="Arial"/>
                          <a:ea typeface="+mn-ea"/>
                          <a:cs typeface="+mn-cs"/>
                        </a:rPr>
                        <a:t>4QFY25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i="0" u="none" strike="noStrike" kern="1200" dirty="0">
                          <a:solidFill>
                            <a:srgbClr val="0000FF"/>
                          </a:solidFill>
                          <a:latin typeface="Arial"/>
                          <a:ea typeface="+mn-ea"/>
                          <a:cs typeface="+mn-cs"/>
                        </a:rPr>
                        <a:t>1QFY26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867873992"/>
                  </a:ext>
                </a:extLst>
              </a:tr>
              <a:tr h="35898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Red Flag JPARC Facility, Eielson AFB</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$75M - $100M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Unrestricted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i="0" u="none" strike="noStrike" kern="1200" dirty="0">
                          <a:solidFill>
                            <a:srgbClr val="0000FF"/>
                          </a:solidFill>
                          <a:latin typeface="Arial"/>
                          <a:ea typeface="+mn-ea"/>
                          <a:cs typeface="+mn-cs"/>
                        </a:rPr>
                        <a:t>2QFY26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i="0" u="none" strike="noStrike" kern="1200" dirty="0">
                          <a:solidFill>
                            <a:srgbClr val="0000FF"/>
                          </a:solidFill>
                          <a:latin typeface="Arial"/>
                          <a:ea typeface="+mn-ea"/>
                          <a:cs typeface="+mn-cs"/>
                        </a:rPr>
                        <a:t>3QFY26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200024570"/>
                  </a:ext>
                </a:extLst>
              </a:tr>
              <a:tr h="35898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AKANG Base Supply Complex,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$40M - $50M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Unrestricted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3QFY26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4QFY26</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094430278"/>
                  </a:ext>
                </a:extLst>
              </a:tr>
              <a:tr h="35898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rtl="0">
                        <a:buNone/>
                      </a:pPr>
                      <a:r>
                        <a:rPr lang="en-US" sz="1000" b="0" kern="1200" dirty="0">
                          <a:solidFill>
                            <a:schemeClr val="tx1"/>
                          </a:solidFill>
                          <a:latin typeface="+mn-lt"/>
                          <a:ea typeface="+mn-ea"/>
                          <a:cs typeface="Calibri"/>
                        </a:rPr>
                        <a:t>HC-130J Simulator,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$15M-$20M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TBD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kern="1200" dirty="0">
                          <a:solidFill>
                            <a:schemeClr val="tx1"/>
                          </a:solidFill>
                          <a:latin typeface="+mn-lt"/>
                          <a:ea typeface="+mn-ea"/>
                          <a:cs typeface="Calibri"/>
                        </a:rPr>
                        <a:t>TBD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3QFY27</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rtl="0">
                        <a:buNone/>
                      </a:pPr>
                      <a:r>
                        <a:rPr lang="en-US" sz="1000" b="0" kern="1200" dirty="0">
                          <a:solidFill>
                            <a:schemeClr val="tx1"/>
                          </a:solidFill>
                          <a:latin typeface="+mn-lt"/>
                          <a:ea typeface="+mn-ea"/>
                          <a:cs typeface="Calibri"/>
                        </a:rPr>
                        <a:t>4QFY27</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027445027"/>
                  </a:ext>
                </a:extLst>
              </a:tr>
            </a:tbl>
          </a:graphicData>
        </a:graphic>
      </p:graphicFrame>
    </p:spTree>
    <p:extLst>
      <p:ext uri="{BB962C8B-B14F-4D97-AF65-F5344CB8AC3E}">
        <p14:creationId xmlns:p14="http://schemas.microsoft.com/office/powerpoint/2010/main" val="87841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nvSpPr>
        <p:spPr bwMode="auto">
          <a:xfrm flipH="1" flipV="1">
            <a:off x="6095999" y="1277263"/>
            <a:ext cx="0" cy="5029845"/>
          </a:xfrm>
          <a:prstGeom prst="line">
            <a:avLst/>
          </a:prstGeom>
          <a:noFill/>
          <a:ln w="19050">
            <a:solidFill>
              <a:schemeClr val="accent6"/>
            </a:solidFill>
            <a:round/>
            <a:headEnd/>
            <a:tailEnd/>
          </a:ln>
        </p:spPr>
        <p:txBody>
          <a:bodyPr/>
          <a:lstStyle/>
          <a:p>
            <a:pPr>
              <a:defRPr/>
            </a:pPr>
            <a:endParaRPr lang="en-US" sz="1849">
              <a:solidFill>
                <a:srgbClr val="000000"/>
              </a:solidFill>
              <a:latin typeface="Calibri" pitchFamily="34" charset="0"/>
              <a:ea typeface="ＭＳ Ｐゴシック" pitchFamily="34" charset="-128"/>
            </a:endParaRPr>
          </a:p>
        </p:txBody>
      </p:sp>
      <p:sp>
        <p:nvSpPr>
          <p:cNvPr id="4" name="Line 2"/>
          <p:cNvSpPr>
            <a:spLocks noChangeShapeType="1"/>
          </p:cNvSpPr>
          <p:nvPr/>
        </p:nvSpPr>
        <p:spPr bwMode="auto">
          <a:xfrm flipV="1">
            <a:off x="648926" y="3418112"/>
            <a:ext cx="10878077" cy="0"/>
          </a:xfrm>
          <a:prstGeom prst="line">
            <a:avLst/>
          </a:prstGeom>
          <a:noFill/>
          <a:ln w="19050">
            <a:solidFill>
              <a:schemeClr val="accent6"/>
            </a:solidFill>
            <a:round/>
            <a:headEnd/>
            <a:tailEnd/>
          </a:ln>
        </p:spPr>
        <p:txBody>
          <a:bodyPr/>
          <a:lstStyle/>
          <a:p>
            <a:pPr>
              <a:defRPr/>
            </a:pPr>
            <a:endParaRPr lang="en-US" sz="1849">
              <a:solidFill>
                <a:srgbClr val="000000"/>
              </a:solidFill>
            </a:endParaRPr>
          </a:p>
        </p:txBody>
      </p:sp>
      <p:sp>
        <p:nvSpPr>
          <p:cNvPr id="5" name="Title 1"/>
          <p:cNvSpPr txBox="1">
            <a:spLocks/>
          </p:cNvSpPr>
          <p:nvPr/>
        </p:nvSpPr>
        <p:spPr bwMode="auto">
          <a:xfrm>
            <a:off x="1219196" y="150169"/>
            <a:ext cx="9971313" cy="923690"/>
          </a:xfrm>
          <a:prstGeom prst="rect">
            <a:avLst/>
          </a:prstGeom>
          <a:noFill/>
          <a:ln w="9525">
            <a:noFill/>
            <a:miter lim="800000"/>
            <a:headEnd/>
            <a:tailEnd/>
          </a:ln>
        </p:spPr>
        <p:txBody>
          <a:bodyPr vert="horz" wrap="square" lIns="93929" tIns="46966" rIns="93929" bIns="46966" numCol="1" anchor="ctr" anchorCtr="0" compatLnSpc="1">
            <a:prstTxWarp prst="textNoShape">
              <a:avLst/>
            </a:prstTxWarp>
          </a:bodyPr>
          <a:lstStyle>
            <a:lvl1pPr algn="l" rtl="0" eaLnBrk="0" fontAlgn="base" hangingPunct="0">
              <a:spcBef>
                <a:spcPct val="0"/>
              </a:spcBef>
              <a:spcAft>
                <a:spcPct val="0"/>
              </a:spcAft>
              <a:defRPr sz="1700" b="1" kern="1200" cap="all">
                <a:solidFill>
                  <a:srgbClr val="404040"/>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1700" b="1">
                <a:solidFill>
                  <a:srgbClr val="404040"/>
                </a:solidFill>
                <a:latin typeface="Arial" charset="0"/>
                <a:ea typeface="ＭＳ Ｐゴシック" charset="0"/>
                <a:cs typeface="Arial" charset="0"/>
              </a:defRPr>
            </a:lvl2pPr>
            <a:lvl3pPr algn="l" rtl="0" eaLnBrk="0" fontAlgn="base" hangingPunct="0">
              <a:spcBef>
                <a:spcPct val="0"/>
              </a:spcBef>
              <a:spcAft>
                <a:spcPct val="0"/>
              </a:spcAft>
              <a:defRPr sz="1700" b="1">
                <a:solidFill>
                  <a:srgbClr val="404040"/>
                </a:solidFill>
                <a:latin typeface="Arial" charset="0"/>
                <a:ea typeface="ＭＳ Ｐゴシック" charset="0"/>
                <a:cs typeface="Arial" charset="0"/>
              </a:defRPr>
            </a:lvl3pPr>
            <a:lvl4pPr algn="l" rtl="0" eaLnBrk="0" fontAlgn="base" hangingPunct="0">
              <a:spcBef>
                <a:spcPct val="0"/>
              </a:spcBef>
              <a:spcAft>
                <a:spcPct val="0"/>
              </a:spcAft>
              <a:defRPr sz="1700" b="1">
                <a:solidFill>
                  <a:srgbClr val="404040"/>
                </a:solidFill>
                <a:latin typeface="Arial" charset="0"/>
                <a:ea typeface="ＭＳ Ｐゴシック" charset="0"/>
                <a:cs typeface="Arial" charset="0"/>
              </a:defRPr>
            </a:lvl4pPr>
            <a:lvl5pPr algn="l" rtl="0" eaLnBrk="0" fontAlgn="base" hangingPunct="0">
              <a:spcBef>
                <a:spcPct val="0"/>
              </a:spcBef>
              <a:spcAft>
                <a:spcPct val="0"/>
              </a:spcAft>
              <a:defRPr sz="1700" b="1">
                <a:solidFill>
                  <a:srgbClr val="404040"/>
                </a:solidFill>
                <a:latin typeface="Arial" charset="0"/>
                <a:ea typeface="ＭＳ Ｐゴシック" charset="0"/>
                <a:cs typeface="Arial" charset="0"/>
              </a:defRPr>
            </a:lvl5pPr>
            <a:lvl6pPr marL="333779" algn="l" rtl="0" eaLnBrk="1" fontAlgn="base" hangingPunct="1">
              <a:spcBef>
                <a:spcPct val="0"/>
              </a:spcBef>
              <a:spcAft>
                <a:spcPct val="0"/>
              </a:spcAft>
              <a:defRPr sz="3212">
                <a:solidFill>
                  <a:schemeClr val="tx1"/>
                </a:solidFill>
                <a:latin typeface="Arial" charset="0"/>
                <a:cs typeface="Arial" charset="0"/>
              </a:defRPr>
            </a:lvl6pPr>
            <a:lvl7pPr marL="667558" algn="l" rtl="0" eaLnBrk="1" fontAlgn="base" hangingPunct="1">
              <a:spcBef>
                <a:spcPct val="0"/>
              </a:spcBef>
              <a:spcAft>
                <a:spcPct val="0"/>
              </a:spcAft>
              <a:defRPr sz="3212">
                <a:solidFill>
                  <a:schemeClr val="tx1"/>
                </a:solidFill>
                <a:latin typeface="Arial" charset="0"/>
                <a:cs typeface="Arial" charset="0"/>
              </a:defRPr>
            </a:lvl7pPr>
            <a:lvl8pPr marL="1001337" algn="l" rtl="0" eaLnBrk="1" fontAlgn="base" hangingPunct="1">
              <a:spcBef>
                <a:spcPct val="0"/>
              </a:spcBef>
              <a:spcAft>
                <a:spcPct val="0"/>
              </a:spcAft>
              <a:defRPr sz="3212">
                <a:solidFill>
                  <a:schemeClr val="tx1"/>
                </a:solidFill>
                <a:latin typeface="Arial" charset="0"/>
                <a:cs typeface="Arial" charset="0"/>
              </a:defRPr>
            </a:lvl8pPr>
            <a:lvl9pPr marL="1335115" algn="l" rtl="0" eaLnBrk="1" fontAlgn="base" hangingPunct="1">
              <a:spcBef>
                <a:spcPct val="0"/>
              </a:spcBef>
              <a:spcAft>
                <a:spcPct val="0"/>
              </a:spcAft>
              <a:defRPr sz="3212">
                <a:solidFill>
                  <a:schemeClr val="tx1"/>
                </a:solidFill>
                <a:latin typeface="Arial" charset="0"/>
                <a:cs typeface="Arial" charset="0"/>
              </a:defRPr>
            </a:lvl9pPr>
          </a:lstStyle>
          <a:p>
            <a:pPr algn="ctr" eaLnBrk="1" hangingPunct="1">
              <a:defRPr/>
            </a:pPr>
            <a:r>
              <a:rPr lang="en-US" sz="2000" dirty="0">
                <a:solidFill>
                  <a:srgbClr val="000000"/>
                </a:solidFill>
              </a:rPr>
              <a:t>Joint integrated testing &amp; training center </a:t>
            </a:r>
            <a:r>
              <a:rPr lang="en-US" sz="2000" dirty="0" err="1">
                <a:solidFill>
                  <a:srgbClr val="000000"/>
                </a:solidFill>
              </a:rPr>
              <a:t>Jber</a:t>
            </a:r>
            <a:r>
              <a:rPr lang="en-US" sz="2000" dirty="0">
                <a:solidFill>
                  <a:srgbClr val="000000"/>
                </a:solidFill>
              </a:rPr>
              <a:t>, Alaska</a:t>
            </a:r>
            <a:endParaRPr lang="en-US" sz="2000" dirty="0">
              <a:solidFill>
                <a:srgbClr val="83847A">
                  <a:lumMod val="60000"/>
                  <a:lumOff val="40000"/>
                </a:srgbClr>
              </a:solidFill>
            </a:endParaRPr>
          </a:p>
        </p:txBody>
      </p:sp>
      <p:sp>
        <p:nvSpPr>
          <p:cNvPr id="12" name="TextBox 16"/>
          <p:cNvSpPr txBox="1">
            <a:spLocks noChangeArrowheads="1"/>
          </p:cNvSpPr>
          <p:nvPr/>
        </p:nvSpPr>
        <p:spPr bwMode="auto">
          <a:xfrm>
            <a:off x="6286945" y="1277263"/>
            <a:ext cx="5731439"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kern="1200" dirty="0">
                <a:solidFill>
                  <a:schemeClr val="tx1"/>
                </a:solidFill>
                <a:latin typeface="+mn-lt"/>
                <a:ea typeface="+mn-ea"/>
                <a:cs typeface="Calibri" panose="020F0502020204030204" pitchFamily="34" charset="0"/>
              </a:rPr>
              <a:t>Value: $250M - $400M</a:t>
            </a:r>
          </a:p>
          <a:p>
            <a:endParaRPr lang="en-US" dirty="0">
              <a:solidFill>
                <a:schemeClr val="tx1"/>
              </a:solidFill>
              <a:latin typeface="+mn-lt"/>
              <a:ea typeface="+mn-ea"/>
              <a:cs typeface="Calibri" panose="020F0502020204030204" pitchFamily="34" charset="0"/>
            </a:endParaRPr>
          </a:p>
          <a:p>
            <a:r>
              <a:rPr lang="en-US" b="0" kern="1200" dirty="0">
                <a:solidFill>
                  <a:schemeClr val="tx1"/>
                </a:solidFill>
                <a:latin typeface="+mn-lt"/>
                <a:ea typeface="+mn-ea"/>
                <a:cs typeface="Calibri" panose="020F0502020204030204" pitchFamily="34" charset="0"/>
              </a:rPr>
              <a:t>Target Award: 3QFY25</a:t>
            </a:r>
          </a:p>
          <a:p>
            <a:endParaRPr lang="en-US" b="0" kern="1200" dirty="0">
              <a:solidFill>
                <a:schemeClr val="tx1"/>
              </a:solidFill>
              <a:latin typeface="+mn-lt"/>
              <a:ea typeface="+mn-ea"/>
              <a:cs typeface="Calibri" panose="020F0502020204030204" pitchFamily="34" charset="0"/>
            </a:endParaRPr>
          </a:p>
          <a:p>
            <a:r>
              <a:rPr lang="en-US" dirty="0">
                <a:solidFill>
                  <a:schemeClr val="tx1"/>
                </a:solidFill>
                <a:latin typeface="+mn-lt"/>
                <a:ea typeface="+mn-ea"/>
                <a:cs typeface="Calibri" panose="020F0502020204030204" pitchFamily="34" charset="0"/>
              </a:rPr>
              <a:t>Type of work: SCIF and security</a:t>
            </a:r>
            <a:endParaRPr lang="en-US" b="0" kern="1200" dirty="0">
              <a:solidFill>
                <a:schemeClr val="tx1"/>
              </a:solidFill>
              <a:latin typeface="+mn-lt"/>
              <a:ea typeface="+mn-ea"/>
              <a:cs typeface="Calibri" panose="020F0502020204030204" pitchFamily="34" charset="0"/>
            </a:endParaRPr>
          </a:p>
          <a:p>
            <a:pPr marL="110490" indent="-110490" algn="ctr">
              <a:defRPr/>
            </a:pPr>
            <a:endParaRPr lang="en-US" sz="1050" b="1" u="sng" dirty="0">
              <a:latin typeface="Arial"/>
              <a:cs typeface="Arial"/>
            </a:endParaRPr>
          </a:p>
        </p:txBody>
      </p:sp>
      <p:sp>
        <p:nvSpPr>
          <p:cNvPr id="11" name="TextBox 16">
            <a:extLst>
              <a:ext uri="{FF2B5EF4-FFF2-40B4-BE49-F238E27FC236}">
                <a16:creationId xmlns:a16="http://schemas.microsoft.com/office/drawing/2014/main" id="{CBFF4E95-966A-3FF9-89CE-87BDACB5499B}"/>
              </a:ext>
            </a:extLst>
          </p:cNvPr>
          <p:cNvSpPr txBox="1">
            <a:spLocks noChangeArrowheads="1"/>
          </p:cNvSpPr>
          <p:nvPr/>
        </p:nvSpPr>
        <p:spPr bwMode="auto">
          <a:xfrm>
            <a:off x="54111" y="3792185"/>
            <a:ext cx="6024553" cy="169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07950" indent="-107950" algn="ctr">
              <a:defRPr/>
            </a:pPr>
            <a:endParaRPr lang="en-US" altLang="en-US" sz="1401" dirty="0">
              <a:solidFill>
                <a:srgbClr val="000000"/>
              </a:solidFill>
              <a:latin typeface="Arial"/>
            </a:endParaRPr>
          </a:p>
          <a:p>
            <a:pPr marL="0" indent="0">
              <a:spcAft>
                <a:spcPts val="0"/>
              </a:spcAft>
              <a:defRPr/>
            </a:pPr>
            <a:r>
              <a:rPr lang="en-US" dirty="0">
                <a:solidFill>
                  <a:schemeClr val="tx1">
                    <a:lumMod val="75000"/>
                    <a:lumOff val="25000"/>
                  </a:schemeClr>
                </a:solidFill>
              </a:rPr>
              <a:t>The JITTC Flight Simulator Training Facility is a 150,852 gross square-foot two-story structure with reinforced concrete foundations, structural steel frame, insulated steel panel and masonry walls, and standing seam metal and membrane roof.</a:t>
            </a:r>
          </a:p>
        </p:txBody>
      </p:sp>
      <p:sp>
        <p:nvSpPr>
          <p:cNvPr id="13" name="TextBox 12">
            <a:extLst>
              <a:ext uri="{FF2B5EF4-FFF2-40B4-BE49-F238E27FC236}">
                <a16:creationId xmlns:a16="http://schemas.microsoft.com/office/drawing/2014/main" id="{480EF356-5D8E-5E08-7BDD-9AEA3C8CA36F}"/>
              </a:ext>
            </a:extLst>
          </p:cNvPr>
          <p:cNvSpPr txBox="1">
            <a:spLocks noChangeArrowheads="1"/>
          </p:cNvSpPr>
          <p:nvPr/>
        </p:nvSpPr>
        <p:spPr bwMode="auto">
          <a:xfrm>
            <a:off x="6113335" y="3454808"/>
            <a:ext cx="6078661" cy="2862322"/>
          </a:xfrm>
          <a:prstGeom prst="rect">
            <a:avLst/>
          </a:prstGeom>
          <a:noFill/>
          <a:ln>
            <a:noFill/>
          </a:ln>
        </p:spPr>
        <p:txBody>
          <a:bodyPr wrap="square" lIns="91440" tIns="45720" rIns="91440" bIns="45720" anchor="t">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dirty="0"/>
          </a:p>
          <a:p>
            <a:r>
              <a:rPr lang="en-US" dirty="0">
                <a:solidFill>
                  <a:schemeClr val="tx1">
                    <a:lumMod val="75000"/>
                    <a:lumOff val="25000"/>
                  </a:schemeClr>
                </a:solidFill>
              </a:rPr>
              <a:t>Major Scope Tasks</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Spaces include 118,536 square-feet of Sensitive Compartmented Information Facility (SCIF) spaces.</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10 simulator rooms</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Briefing rooms </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Mission operation centers </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A central server room </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An auditorium for 200 persons </a:t>
            </a:r>
          </a:p>
          <a:p>
            <a:pPr marL="171450" indent="-171450">
              <a:spcAft>
                <a:spcPts val="0"/>
              </a:spcAft>
              <a:buFont typeface="Wingdings" panose="05000000000000000000" pitchFamily="2" charset="2"/>
              <a:buChar char="§"/>
              <a:defRPr/>
            </a:pPr>
            <a:r>
              <a:rPr lang="en-US" dirty="0">
                <a:solidFill>
                  <a:schemeClr val="tx1">
                    <a:lumMod val="75000"/>
                    <a:lumOff val="25000"/>
                  </a:schemeClr>
                </a:solidFill>
              </a:rPr>
              <a:t>Administrative space </a:t>
            </a:r>
          </a:p>
        </p:txBody>
      </p:sp>
      <p:pic>
        <p:nvPicPr>
          <p:cNvPr id="6" name="Picture 5">
            <a:extLst>
              <a:ext uri="{FF2B5EF4-FFF2-40B4-BE49-F238E27FC236}">
                <a16:creationId xmlns:a16="http://schemas.microsoft.com/office/drawing/2014/main" id="{BFB6640A-5A9C-4099-C0C8-E4BA17CC919D}"/>
              </a:ext>
            </a:extLst>
          </p:cNvPr>
          <p:cNvPicPr>
            <a:picLocks noChangeAspect="1"/>
          </p:cNvPicPr>
          <p:nvPr/>
        </p:nvPicPr>
        <p:blipFill>
          <a:blip r:embed="rId3"/>
          <a:stretch>
            <a:fillRect/>
          </a:stretch>
        </p:blipFill>
        <p:spPr>
          <a:xfrm>
            <a:off x="1118047" y="1026167"/>
            <a:ext cx="3778496" cy="2142228"/>
          </a:xfrm>
          <a:prstGeom prst="rect">
            <a:avLst/>
          </a:prstGeom>
        </p:spPr>
      </p:pic>
    </p:spTree>
    <p:extLst>
      <p:ext uri="{BB962C8B-B14F-4D97-AF65-F5344CB8AC3E}">
        <p14:creationId xmlns:p14="http://schemas.microsoft.com/office/powerpoint/2010/main" val="228601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2800"/>
              <a:t>Sustainment, restoration, and modernization</a:t>
            </a:r>
            <a:br>
              <a:rPr lang="en-US" sz="2800"/>
            </a:br>
            <a:r>
              <a:rPr lang="en-US" sz="2800"/>
              <a:t>FISCAL YEAR 2024-25</a:t>
            </a:r>
          </a:p>
        </p:txBody>
      </p:sp>
      <p:graphicFrame>
        <p:nvGraphicFramePr>
          <p:cNvPr id="2" name="Table 1">
            <a:extLst>
              <a:ext uri="{FF2B5EF4-FFF2-40B4-BE49-F238E27FC236}">
                <a16:creationId xmlns:a16="http://schemas.microsoft.com/office/drawing/2014/main" id="{F28635AE-68C2-70E3-4BCC-1D300873166E}"/>
              </a:ext>
            </a:extLst>
          </p:cNvPr>
          <p:cNvGraphicFramePr>
            <a:graphicFrameLocks noGrp="1"/>
          </p:cNvGraphicFramePr>
          <p:nvPr>
            <p:extLst>
              <p:ext uri="{D42A27DB-BD31-4B8C-83A1-F6EECF244321}">
                <p14:modId xmlns:p14="http://schemas.microsoft.com/office/powerpoint/2010/main" val="459485769"/>
              </p:ext>
            </p:extLst>
          </p:nvPr>
        </p:nvGraphicFramePr>
        <p:xfrm>
          <a:off x="253746" y="1272231"/>
          <a:ext cx="11684508" cy="4313537"/>
        </p:xfrm>
        <a:graphic>
          <a:graphicData uri="http://schemas.openxmlformats.org/drawingml/2006/table">
            <a:tbl>
              <a:tblPr firstRow="1" bandRow="1"/>
              <a:tblGrid>
                <a:gridCol w="4196888">
                  <a:extLst>
                    <a:ext uri="{9D8B030D-6E8A-4147-A177-3AD203B41FA5}">
                      <a16:colId xmlns:a16="http://schemas.microsoft.com/office/drawing/2014/main" val="3151067013"/>
                    </a:ext>
                  </a:extLst>
                </a:gridCol>
                <a:gridCol w="1227821">
                  <a:extLst>
                    <a:ext uri="{9D8B030D-6E8A-4147-A177-3AD203B41FA5}">
                      <a16:colId xmlns:a16="http://schemas.microsoft.com/office/drawing/2014/main" val="1522734236"/>
                    </a:ext>
                  </a:extLst>
                </a:gridCol>
                <a:gridCol w="1378572">
                  <a:extLst>
                    <a:ext uri="{9D8B030D-6E8A-4147-A177-3AD203B41FA5}">
                      <a16:colId xmlns:a16="http://schemas.microsoft.com/office/drawing/2014/main" val="2310593964"/>
                    </a:ext>
                  </a:extLst>
                </a:gridCol>
                <a:gridCol w="1803259">
                  <a:extLst>
                    <a:ext uri="{9D8B030D-6E8A-4147-A177-3AD203B41FA5}">
                      <a16:colId xmlns:a16="http://schemas.microsoft.com/office/drawing/2014/main" val="3174502908"/>
                    </a:ext>
                  </a:extLst>
                </a:gridCol>
                <a:gridCol w="1435824">
                  <a:extLst>
                    <a:ext uri="{9D8B030D-6E8A-4147-A177-3AD203B41FA5}">
                      <a16:colId xmlns:a16="http://schemas.microsoft.com/office/drawing/2014/main" val="2728215360"/>
                    </a:ext>
                  </a:extLst>
                </a:gridCol>
                <a:gridCol w="1642144">
                  <a:extLst>
                    <a:ext uri="{9D8B030D-6E8A-4147-A177-3AD203B41FA5}">
                      <a16:colId xmlns:a16="http://schemas.microsoft.com/office/drawing/2014/main" val="2294217973"/>
                    </a:ext>
                  </a:extLst>
                </a:gridCol>
              </a:tblGrid>
              <a:tr h="4261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PROJECT / LOCATION</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VALUE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EXECUTION</a:t>
                      </a:r>
                      <a:r>
                        <a:rPr lang="en-US" sz="1000" b="1" baseline="0" dirty="0">
                          <a:solidFill>
                            <a:schemeClr val="tx2"/>
                          </a:solidFill>
                          <a:latin typeface="+mn-lt"/>
                          <a:cs typeface="Calibri"/>
                        </a:rPr>
                        <a:t> STRATEGY</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CONTRACT</a:t>
                      </a:r>
                      <a:r>
                        <a:rPr lang="en-US" sz="1000" b="1" baseline="0" dirty="0">
                          <a:solidFill>
                            <a:schemeClr val="tx2"/>
                          </a:solidFill>
                          <a:latin typeface="+mn-lt"/>
                          <a:cs typeface="Calibri"/>
                        </a:rPr>
                        <a:t> TYPE</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a:solidFill>
                            <a:schemeClr val="tx2"/>
                          </a:solidFill>
                          <a:latin typeface="+mn-lt"/>
                          <a:cs typeface="Calibri"/>
                        </a:rPr>
                        <a:t>SOLICITATION</a:t>
                      </a:r>
                      <a:r>
                        <a:rPr lang="en-US" sz="1000" b="1" baseline="0" dirty="0">
                          <a:solidFill>
                            <a:schemeClr val="tx2"/>
                          </a:solidFill>
                          <a:latin typeface="+mn-lt"/>
                          <a:cs typeface="Calibri"/>
                        </a:rPr>
                        <a:t> TARGET</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1" dirty="0">
                          <a:solidFill>
                            <a:schemeClr val="tx2"/>
                          </a:solidFill>
                          <a:latin typeface="+mn-lt"/>
                          <a:cs typeface="Calibri"/>
                        </a:rPr>
                        <a:t>AWARD</a:t>
                      </a:r>
                      <a:r>
                        <a:rPr lang="en-US" sz="1000" b="1" baseline="0" dirty="0">
                          <a:solidFill>
                            <a:schemeClr val="tx2"/>
                          </a:solidFill>
                          <a:latin typeface="+mn-lt"/>
                          <a:cs typeface="Calibri"/>
                        </a:rPr>
                        <a:t> TARGET</a:t>
                      </a:r>
                      <a:endParaRPr lang="en-US" sz="1000" b="1" dirty="0">
                        <a:solidFill>
                          <a:schemeClr val="tx2"/>
                        </a:solidFill>
                        <a:latin typeface="+mn-lt"/>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extLst>
                  <a:ext uri="{0D108BD9-81ED-4DB2-BD59-A6C34878D82A}">
                    <a16:rowId xmlns:a16="http://schemas.microsoft.com/office/drawing/2014/main" val="1558256850"/>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Missile Field 3 Power Redundancy, Fort Greely</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$5-10M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chemeClr val="tx1"/>
                          </a:solidFill>
                          <a:latin typeface="Aria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i="0" u="none" strike="noStrike" kern="1200" dirty="0">
                          <a:solidFill>
                            <a:srgbClr val="0000FF"/>
                          </a:solidFill>
                          <a:latin typeface="Arial"/>
                          <a:ea typeface="+mn-ea"/>
                          <a:cs typeface="+mn-cs"/>
                        </a:rPr>
                        <a:t>8(a) Set Aside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3QFY24</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4QFY24</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533946787"/>
                  </a:ext>
                </a:extLst>
              </a:tr>
              <a:tr h="303503">
                <a:tc>
                  <a:txBody>
                    <a:bodyPr/>
                    <a:lstStyle/>
                    <a:p>
                      <a:pPr lvl="0">
                        <a:buNone/>
                      </a:pPr>
                      <a:r>
                        <a:rPr lang="en-US" sz="1000" b="0" i="0" u="none" strike="noStrike" kern="1200" dirty="0">
                          <a:solidFill>
                            <a:srgbClr val="0000FF"/>
                          </a:solidFill>
                          <a:latin typeface="Arial"/>
                          <a:ea typeface="+mn-ea"/>
                          <a:cs typeface="+mn-cs"/>
                        </a:rPr>
                        <a:t>Life Safety Repairs Building 1557, Fort Wainwright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marL="0" lvl="0" indent="0" algn="ctr">
                        <a:lnSpc>
                          <a:spcPct val="100000"/>
                        </a:lnSpc>
                        <a:spcBef>
                          <a:spcPts val="0"/>
                        </a:spcBef>
                        <a:spcAft>
                          <a:spcPts val="0"/>
                        </a:spcAft>
                        <a:buNone/>
                      </a:pPr>
                      <a:r>
                        <a:rPr lang="en-US" sz="1000" b="0" i="0" u="none" strike="noStrike" kern="1200" dirty="0">
                          <a:solidFill>
                            <a:srgbClr val="0000FF"/>
                          </a:solidFill>
                          <a:latin typeface="Arial"/>
                          <a:ea typeface="+mn-ea"/>
                          <a:cs typeface="+mn-cs"/>
                        </a:rPr>
                        <a:t>$7M – $10M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buNone/>
                      </a:pPr>
                      <a:r>
                        <a:rPr lang="en-US" sz="1000" b="0" i="0" u="none" strike="noStrike" kern="1200" dirty="0">
                          <a:solidFill>
                            <a:srgbClr val="0000FF"/>
                          </a:solidFill>
                          <a:latin typeface="Arial"/>
                          <a:ea typeface="+mn-ea"/>
                          <a:cs typeface="+mn-cs"/>
                        </a:rPr>
                        <a:t>D/B,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buNone/>
                      </a:pPr>
                      <a:r>
                        <a:rPr lang="en-US" sz="1000" b="0" i="0" u="none" strike="noStrike" kern="1200" dirty="0">
                          <a:solidFill>
                            <a:srgbClr val="0000FF"/>
                          </a:solidFill>
                          <a:latin typeface="Arial"/>
                          <a:ea typeface="+mn-ea"/>
                          <a:cs typeface="+mn-cs"/>
                        </a:rPr>
                        <a:t>Set Aside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defTabSz="514350">
                        <a:buNone/>
                      </a:pPr>
                      <a:r>
                        <a:rPr lang="en-US" sz="1000" b="0" i="0" u="none" strike="noStrike" kern="1200" dirty="0">
                          <a:solidFill>
                            <a:srgbClr val="0000FF"/>
                          </a:solidFill>
                          <a:latin typeface="Arial"/>
                          <a:ea typeface="+mn-ea"/>
                          <a:cs typeface="+mn-cs"/>
                        </a:rPr>
                        <a:t>4QFY24</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defTabSz="514350">
                        <a:buNone/>
                      </a:pPr>
                      <a:r>
                        <a:rPr lang="en-US" sz="1000" b="0" i="0" u="none" strike="noStrike" kern="1200" dirty="0">
                          <a:solidFill>
                            <a:srgbClr val="0000FF"/>
                          </a:solidFill>
                          <a:latin typeface="Arial"/>
                          <a:ea typeface="+mn-ea"/>
                          <a:cs typeface="+mn-cs"/>
                        </a:rPr>
                        <a:t>4QFY24</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772978714"/>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Repair Site Fire Alarm System, </a:t>
                      </a:r>
                      <a:r>
                        <a:rPr lang="en-US" sz="1000" b="0" strike="noStrike" kern="1200" dirty="0" err="1">
                          <a:solidFill>
                            <a:schemeClr val="tx1"/>
                          </a:solidFill>
                          <a:latin typeface="+mn-lt"/>
                          <a:ea typeface="+mn-ea"/>
                          <a:cs typeface="Calibri"/>
                        </a:rPr>
                        <a:t>Eareckson</a:t>
                      </a:r>
                      <a:r>
                        <a:rPr lang="en-US" sz="1000" b="0" strike="noStrike" kern="1200" dirty="0">
                          <a:solidFill>
                            <a:schemeClr val="tx1"/>
                          </a:solidFill>
                          <a:latin typeface="+mn-lt"/>
                          <a:ea typeface="+mn-ea"/>
                          <a:cs typeface="Calibri"/>
                        </a:rPr>
                        <a:t> AS</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$15M - $20M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buNone/>
                      </a:pPr>
                      <a:r>
                        <a:rPr lang="en-US" sz="1000" b="0" strike="noStrike" kern="1200" dirty="0">
                          <a:solidFill>
                            <a:schemeClr val="tx1"/>
                          </a:solidFill>
                          <a:latin typeface="+mn-lt"/>
                          <a:ea typeface="+mn-ea"/>
                          <a:cs typeface="Calibri"/>
                        </a:rPr>
                        <a:t>3QFY25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buNone/>
                      </a:pPr>
                      <a:r>
                        <a:rPr lang="en-US" sz="1000" b="0" strike="noStrike" kern="1200" dirty="0">
                          <a:solidFill>
                            <a:schemeClr val="tx1"/>
                          </a:solidFill>
                          <a:latin typeface="+mn-lt"/>
                          <a:ea typeface="+mn-ea"/>
                          <a:cs typeface="Calibri"/>
                        </a:rPr>
                        <a:t>4QFY25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907177600"/>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11</a:t>
                      </a:r>
                      <a:r>
                        <a:rPr lang="en-US" sz="1000" b="0" strike="noStrike" kern="1200" baseline="30000" dirty="0">
                          <a:solidFill>
                            <a:schemeClr val="tx1"/>
                          </a:solidFill>
                          <a:latin typeface="+mn-lt"/>
                          <a:ea typeface="+mn-ea"/>
                          <a:cs typeface="Calibri"/>
                        </a:rPr>
                        <a:t>th</a:t>
                      </a:r>
                      <a:r>
                        <a:rPr lang="en-US" sz="1000" b="0" strike="noStrike" kern="1200" dirty="0">
                          <a:solidFill>
                            <a:schemeClr val="tx1"/>
                          </a:solidFill>
                          <a:latin typeface="+mn-lt"/>
                          <a:ea typeface="+mn-ea"/>
                          <a:cs typeface="Calibri"/>
                        </a:rPr>
                        <a:t> ABN Building 1 Renovation, JBER</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i="0" u="none" strike="noStrike" kern="1200" dirty="0">
                          <a:solidFill>
                            <a:srgbClr val="0000FF"/>
                          </a:solidFill>
                          <a:latin typeface="Arial"/>
                          <a:ea typeface="+mn-ea"/>
                          <a:cs typeface="+mn-cs"/>
                        </a:rPr>
                        <a:t>$100M - $150M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D/B,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rtl="0">
                        <a:lnSpc>
                          <a:spcPct val="100000"/>
                        </a:lnSpc>
                        <a:spcBef>
                          <a:spcPts val="0"/>
                        </a:spcBef>
                        <a:spcAft>
                          <a:spcPts val="0"/>
                        </a:spcAft>
                        <a:buClrTx/>
                        <a:buSzTx/>
                        <a:buFontTx/>
                        <a:buNone/>
                      </a:pPr>
                      <a:r>
                        <a:rPr lang="en-US" sz="1000" b="0" strike="noStrike" kern="1200" dirty="0">
                          <a:solidFill>
                            <a:schemeClr val="tx1"/>
                          </a:solidFill>
                          <a:latin typeface="+mn-lt"/>
                          <a:ea typeface="+mn-ea"/>
                          <a:cs typeface="Calibri"/>
                        </a:rPr>
                        <a:t>Unrestricted</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rtl="0">
                        <a:buNone/>
                      </a:pPr>
                      <a:r>
                        <a:rPr lang="en-US" sz="1000" b="0" i="0" u="none" strike="noStrike" kern="1200" dirty="0">
                          <a:solidFill>
                            <a:srgbClr val="0000FF"/>
                          </a:solidFill>
                          <a:latin typeface="Arial"/>
                          <a:ea typeface="+mn-ea"/>
                          <a:cs typeface="+mn-cs"/>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rtl="0">
                        <a:buNone/>
                      </a:pPr>
                      <a:r>
                        <a:rPr lang="en-US" sz="1000" b="0" i="0" u="none" strike="noStrike" kern="1200" dirty="0">
                          <a:solidFill>
                            <a:srgbClr val="0000FF"/>
                          </a:solidFill>
                          <a:latin typeface="Arial"/>
                          <a:ea typeface="+mn-ea"/>
                          <a:cs typeface="+mn-cs"/>
                        </a:rPr>
                        <a:t>4QFY25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300144211"/>
                  </a:ext>
                </a:extLst>
              </a:tr>
              <a:tr h="30350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kern="1200" dirty="0">
                          <a:solidFill>
                            <a:schemeClr val="tx1"/>
                          </a:solidFill>
                          <a:latin typeface="+mn-lt"/>
                          <a:ea typeface="+mn-ea"/>
                          <a:cs typeface="Calibri"/>
                        </a:rPr>
                        <a:t>Repair Arctic Utilidor Ph D-2, Eielson AFB</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$15M - $18M</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D/B,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kern="1200" dirty="0">
                          <a:solidFill>
                            <a:schemeClr val="tx1"/>
                          </a:solidFill>
                          <a:latin typeface="+mn-lt"/>
                          <a:ea typeface="+mn-ea"/>
                          <a:cs typeface="Calibri"/>
                        </a:rPr>
                        <a:t>Set Aside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rtl="0">
                        <a:buNone/>
                      </a:pPr>
                      <a:r>
                        <a:rPr lang="en-US" sz="1000" b="0" strike="noStrike" kern="1200" dirty="0">
                          <a:solidFill>
                            <a:schemeClr val="tx1"/>
                          </a:solidFill>
                          <a:latin typeface="+mn-lt"/>
                          <a:ea typeface="+mn-ea"/>
                          <a:cs typeface="Calibri"/>
                        </a:rPr>
                        <a:t>3QFY25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rtl="0">
                        <a:buNone/>
                      </a:pPr>
                      <a:r>
                        <a:rPr lang="en-US" sz="1000" b="0" strike="noStrike" kern="1200" dirty="0">
                          <a:solidFill>
                            <a:schemeClr val="tx1"/>
                          </a:solidFill>
                          <a:latin typeface="+mn-lt"/>
                          <a:ea typeface="+mn-ea"/>
                          <a:cs typeface="Calibri"/>
                        </a:rPr>
                        <a:t>4QFY25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8754789"/>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IDT1 Facility UPS System Replacement, Fort Greely</a:t>
                      </a:r>
                      <a:endParaRPr lang="en-US" dirty="0"/>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$3-5M</a:t>
                      </a:r>
                      <a:endParaRPr lang="en-US" dirty="0"/>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chemeClr val="tx1"/>
                          </a:solidFil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i="0" u="none" strike="noStrike" kern="1200" noProof="0" dirty="0">
                          <a:solidFill>
                            <a:schemeClr val="tx1"/>
                          </a:solidFill>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rgbClr val="0000FF"/>
                          </a:solidFill>
                          <a:latin typeface="+mn-lt"/>
                          <a:ea typeface="+mn-ea"/>
                          <a:cs typeface="Calibri"/>
                        </a:rPr>
                        <a:t>3QFY25</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rgbClr val="0000FF"/>
                          </a:solidFill>
                          <a:latin typeface="+mn-lt"/>
                          <a:ea typeface="+mn-ea"/>
                          <a:cs typeface="Calibri"/>
                        </a:rPr>
                        <a:t>4QFY25</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242934950"/>
                  </a:ext>
                </a:extLst>
              </a:tr>
              <a:tr h="30350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r>
                        <a:rPr lang="en-US" sz="1000" b="0" strike="noStrike" kern="1200" dirty="0">
                          <a:solidFill>
                            <a:schemeClr val="tx1"/>
                          </a:solidFill>
                          <a:latin typeface="+mn-lt"/>
                          <a:ea typeface="+mn-ea"/>
                          <a:cs typeface="Calibri"/>
                        </a:rPr>
                        <a:t>11</a:t>
                      </a:r>
                      <a:r>
                        <a:rPr lang="en-US" sz="1000" b="0" strike="noStrike" kern="1200" baseline="30000" dirty="0">
                          <a:solidFill>
                            <a:schemeClr val="tx1"/>
                          </a:solidFill>
                          <a:latin typeface="+mn-lt"/>
                          <a:ea typeface="+mn-ea"/>
                          <a:cs typeface="Calibri"/>
                        </a:rPr>
                        <a:t>th</a:t>
                      </a:r>
                      <a:r>
                        <a:rPr lang="en-US" sz="1000" b="0" strike="noStrike" kern="1200" dirty="0">
                          <a:solidFill>
                            <a:schemeClr val="tx1"/>
                          </a:solidFill>
                          <a:latin typeface="+mn-lt"/>
                          <a:ea typeface="+mn-ea"/>
                          <a:cs typeface="Calibri"/>
                        </a:rPr>
                        <a:t> ABN Building 652 Renovation, JBER</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i="0" u="none" strike="noStrike" kern="1200" dirty="0">
                          <a:solidFill>
                            <a:srgbClr val="0000FF"/>
                          </a:solidFill>
                          <a:latin typeface="Arial"/>
                          <a:ea typeface="+mn-ea"/>
                          <a:cs typeface="+mn-cs"/>
                        </a:rPr>
                        <a:t>$100M - $150M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strike="noStrike" kern="1200" dirty="0">
                          <a:solidFill>
                            <a:schemeClr val="tx1"/>
                          </a:solidFill>
                          <a:latin typeface="+mn-lt"/>
                          <a:ea typeface="+mn-ea"/>
                          <a:cs typeface="Calibri"/>
                        </a:rPr>
                        <a:t>D/B,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defTabSz="667558" rtl="0" eaLnBrk="1" fontAlgn="auto" latinLnBrk="0" hangingPunct="1">
                        <a:lnSpc>
                          <a:spcPct val="100000"/>
                        </a:lnSpc>
                        <a:spcBef>
                          <a:spcPts val="0"/>
                        </a:spcBef>
                        <a:spcAft>
                          <a:spcPts val="0"/>
                        </a:spcAft>
                        <a:buClrTx/>
                        <a:buSzTx/>
                        <a:buFontTx/>
                        <a:buNone/>
                        <a:tabLst/>
                        <a:defRPr/>
                      </a:pPr>
                      <a:r>
                        <a:rPr lang="en-US" sz="1000" b="0" strike="noStrike" kern="1200" dirty="0">
                          <a:solidFill>
                            <a:schemeClr val="tx1"/>
                          </a:solidFill>
                          <a:latin typeface="+mn-lt"/>
                          <a:ea typeface="+mn-ea"/>
                          <a:cs typeface="Calibri"/>
                        </a:rPr>
                        <a:t>Unrestricted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algn="ctr" defTabSz="514350" rtl="0" eaLnBrk="1" latinLnBrk="0" hangingPunct="1"/>
                      <a:r>
                        <a:rPr lang="en-US" sz="1000" b="0" strike="noStrike" kern="1200" dirty="0">
                          <a:solidFill>
                            <a:schemeClr val="tx1"/>
                          </a:solidFill>
                          <a:latin typeface="+mn-lt"/>
                          <a:ea typeface="+mn-ea"/>
                          <a:cs typeface="Calibri"/>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algn="ctr" defTabSz="514350" rtl="0" eaLnBrk="1" latinLnBrk="0" hangingPunct="1"/>
                      <a:r>
                        <a:rPr lang="en-US" sz="1000" b="0" strike="noStrike" kern="1200" dirty="0">
                          <a:solidFill>
                            <a:schemeClr val="tx1"/>
                          </a:solidFill>
                          <a:latin typeface="+mn-lt"/>
                          <a:ea typeface="+mn-ea"/>
                          <a:cs typeface="Calibri"/>
                        </a:rPr>
                        <a:t>4QFY25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221572717"/>
                  </a:ext>
                </a:extLst>
              </a:tr>
              <a:tr h="30350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r>
                        <a:rPr lang="en-US" sz="1000" b="0" strike="noStrike" kern="1200" dirty="0">
                          <a:solidFill>
                            <a:schemeClr val="tx1"/>
                          </a:solidFill>
                          <a:latin typeface="+mn-lt"/>
                          <a:ea typeface="+mn-ea"/>
                          <a:cs typeface="Calibri"/>
                        </a:rPr>
                        <a:t>Attu Hall Renovation, JBER</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strike="noStrike" kern="1200" dirty="0">
                          <a:solidFill>
                            <a:schemeClr val="tx1"/>
                          </a:solidFill>
                          <a:latin typeface="+mn-lt"/>
                          <a:ea typeface="+mn-ea"/>
                          <a:cs typeface="Calibri"/>
                        </a:rPr>
                        <a:t>$25M - $35M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000" b="0" strike="noStrike" kern="1200" dirty="0">
                          <a:solidFill>
                            <a:schemeClr val="tx1"/>
                          </a:solidFill>
                          <a:latin typeface="+mn-lt"/>
                          <a:ea typeface="+mn-ea"/>
                          <a:cs typeface="Calibri"/>
                        </a:rPr>
                        <a:t>D/B/B, AE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marR="0" lvl="0" indent="0" algn="ctr" defTabSz="667558" rtl="0" eaLnBrk="1" fontAlgn="auto" latinLnBrk="0" hangingPunct="1">
                        <a:lnSpc>
                          <a:spcPct val="100000"/>
                        </a:lnSpc>
                        <a:spcBef>
                          <a:spcPts val="0"/>
                        </a:spcBef>
                        <a:spcAft>
                          <a:spcPts val="0"/>
                        </a:spcAft>
                        <a:buClrTx/>
                        <a:buSzTx/>
                        <a:buFontTx/>
                        <a:buNone/>
                        <a:tabLst/>
                        <a:defRPr/>
                      </a:pPr>
                      <a:r>
                        <a:rPr lang="en-US" sz="1000" b="0" strike="noStrike" kern="1200" dirty="0">
                          <a:solidFill>
                            <a:schemeClr val="tx1"/>
                          </a:solidFill>
                          <a:latin typeface="+mn-lt"/>
                          <a:ea typeface="+mn-ea"/>
                          <a:cs typeface="Calibri"/>
                        </a:rPr>
                        <a:t>Unrestricted</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algn="ctr" defTabSz="514350" rtl="0" eaLnBrk="1" latinLnBrk="0" hangingPunct="1"/>
                      <a:r>
                        <a:rPr lang="en-US" sz="1000" b="0" strike="noStrike" kern="1200" dirty="0">
                          <a:solidFill>
                            <a:schemeClr val="tx1"/>
                          </a:solidFill>
                          <a:latin typeface="+mn-lt"/>
                          <a:ea typeface="+mn-ea"/>
                          <a:cs typeface="Calibri"/>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algn="ctr" defTabSz="514350" rtl="0" eaLnBrk="1" latinLnBrk="0" hangingPunct="1"/>
                      <a:r>
                        <a:rPr lang="en-US" sz="1000" b="0" strike="noStrike" kern="1200" dirty="0">
                          <a:solidFill>
                            <a:schemeClr val="tx1"/>
                          </a:solidFill>
                          <a:latin typeface="+mn-lt"/>
                          <a:ea typeface="+mn-ea"/>
                          <a:cs typeface="Calibri"/>
                        </a:rPr>
                        <a:t>4QFY25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588753516"/>
                  </a:ext>
                </a:extLst>
              </a:tr>
              <a:tr h="42616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Mechanical Electrical Building 2 Chiller Replacement, </a:t>
                      </a:r>
                      <a:r>
                        <a:rPr lang="en-US" sz="1000" b="0" i="0" u="none" strike="noStrike" kern="1200" noProof="0" dirty="0">
                          <a:solidFill>
                            <a:schemeClr val="tx1"/>
                          </a:solidFill>
                        </a:rPr>
                        <a:t>Fort Greely</a:t>
                      </a:r>
                      <a:endParaRPr lang="en-US" sz="1000" b="0" strike="noStrike" kern="1200" dirty="0">
                        <a:solidFill>
                          <a:schemeClr val="tx1"/>
                        </a:solidFill>
                        <a:latin typeface="+mn-lt"/>
                        <a:ea typeface="+mn-ea"/>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$3-5M</a:t>
                      </a:r>
                      <a:endParaRPr lang="en-US" dirty="0"/>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chemeClr val="tx1"/>
                          </a:solidFil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chemeClr val="tx1"/>
                          </a:solidFill>
                          <a:latin typeface="+mn-lt"/>
                          <a:ea typeface="+mn-ea"/>
                          <a:cs typeface="Calibri"/>
                        </a:rPr>
                        <a:t>Set Aside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4QFY25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717042225"/>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chemeClr val="tx1"/>
                          </a:solidFill>
                          <a:latin typeface="+mn-lt"/>
                          <a:ea typeface="+mn-ea"/>
                          <a:cs typeface="Calibri"/>
                        </a:rPr>
                        <a:t>Missile Field 2 Power Redundancy, </a:t>
                      </a:r>
                      <a:r>
                        <a:rPr lang="en-US" sz="1000" b="0" i="0" u="none" strike="noStrike" kern="1200" noProof="0" dirty="0">
                          <a:solidFill>
                            <a:schemeClr val="tx1"/>
                          </a:solidFill>
                        </a:rPr>
                        <a:t>Fort Greely</a:t>
                      </a:r>
                      <a:endParaRPr lang="en-US" sz="1000" b="0" strike="noStrike" kern="1200" dirty="0">
                        <a:solidFill>
                          <a:schemeClr val="tx1"/>
                        </a:solidFill>
                        <a:latin typeface="+mn-lt"/>
                        <a:ea typeface="+mn-ea"/>
                        <a:cs typeface="Calibri"/>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chemeClr val="tx1"/>
                          </a:solidFill>
                          <a:latin typeface="+mn-lt"/>
                          <a:ea typeface="+mn-ea"/>
                          <a:cs typeface="Calibri"/>
                        </a:rPr>
                        <a:t>$5-10M</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chemeClr val="tx1"/>
                          </a:solidFill>
                          <a:latin typeface="Arial"/>
                        </a:rPr>
                        <a:t>D/B/B, AE</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chemeClr val="tx1"/>
                          </a:solidFill>
                          <a:latin typeface="+mn-lt"/>
                          <a:ea typeface="+mn-ea"/>
                          <a:cs typeface="Calibri"/>
                        </a:rPr>
                        <a:t>Set Aside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3QFY25</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chemeClr val="tx1"/>
                          </a:solidFill>
                          <a:latin typeface="+mn-lt"/>
                          <a:ea typeface="+mn-ea"/>
                          <a:cs typeface="Calibri"/>
                        </a:rPr>
                        <a:t>4QFY25</a:t>
                      </a:r>
                      <a:endParaRPr lang="en-US" dirty="0">
                        <a:solidFill>
                          <a:schemeClr val="tx1"/>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594300874"/>
                  </a:ext>
                </a:extLst>
              </a:tr>
              <a:tr h="30350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buNone/>
                      </a:pPr>
                      <a:r>
                        <a:rPr lang="en-US" sz="1000" b="0" strike="noStrike" kern="1200" dirty="0">
                          <a:solidFill>
                            <a:srgbClr val="0000FF"/>
                          </a:solidFill>
                          <a:latin typeface="+mn-lt"/>
                          <a:ea typeface="+mn-ea"/>
                          <a:cs typeface="Calibri"/>
                        </a:rPr>
                        <a:t>Readiness &amp; Control Building 80 kVA UPS(s) Replacement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rgbClr val="0000FF"/>
                          </a:solidFill>
                          <a:latin typeface="+mn-lt"/>
                          <a:ea typeface="+mn-ea"/>
                          <a:cs typeface="Calibri"/>
                        </a:rPr>
                        <a:t>$5-10M</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rgbClr val="0000FF"/>
                          </a:solidFill>
                          <a:latin typeface="Arial"/>
                        </a:rPr>
                        <a:t>D/B/B, AE</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rgbClr val="0000FF"/>
                          </a:solidFill>
                          <a:latin typeface="+mn-lt"/>
                          <a:ea typeface="+mn-ea"/>
                          <a:cs typeface="Calibri"/>
                        </a:rPr>
                        <a:t>Set Aside</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rgbClr val="0000FF"/>
                          </a:solidFill>
                          <a:latin typeface="+mn-lt"/>
                          <a:ea typeface="+mn-ea"/>
                          <a:cs typeface="Calibri"/>
                        </a:rPr>
                        <a:t>3QFY25</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rgbClr val="0000FF"/>
                          </a:solidFill>
                          <a:latin typeface="+mn-lt"/>
                          <a:ea typeface="+mn-ea"/>
                          <a:cs typeface="Calibri"/>
                        </a:rPr>
                        <a:t>4QFY25</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886384266"/>
                  </a:ext>
                </a:extLst>
              </a:tr>
              <a:tr h="426168">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l">
                        <a:buNone/>
                      </a:pPr>
                      <a:r>
                        <a:rPr lang="en-US" sz="1000" b="0" kern="1200" dirty="0">
                          <a:solidFill>
                            <a:srgbClr val="0000FF"/>
                          </a:solidFill>
                          <a:latin typeface="+mn-lt"/>
                          <a:ea typeface="+mn-ea"/>
                          <a:cs typeface="Calibri"/>
                        </a:rPr>
                        <a:t>Mechanical Electrical Buildings 2&amp;3 Rockwell Panel Replacement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buNone/>
                      </a:pPr>
                      <a:r>
                        <a:rPr lang="en-US" sz="1000" b="0" strike="noStrike" kern="1200" dirty="0">
                          <a:solidFill>
                            <a:srgbClr val="0000FF"/>
                          </a:solidFill>
                          <a:latin typeface="+mn-lt"/>
                          <a:ea typeface="+mn-ea"/>
                          <a:cs typeface="Calibri"/>
                        </a:rPr>
                        <a:t>$5-10M</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000" b="0" i="0" u="none" strike="noStrike" kern="1200" noProof="0" dirty="0">
                          <a:solidFill>
                            <a:srgbClr val="0000FF"/>
                          </a:solidFill>
                          <a:latin typeface="Arial"/>
                        </a:rPr>
                        <a:t>D/B/B, AE</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indent="0" algn="ctr">
                        <a:lnSpc>
                          <a:spcPct val="100000"/>
                        </a:lnSpc>
                        <a:spcBef>
                          <a:spcPts val="0"/>
                        </a:spcBef>
                        <a:spcAft>
                          <a:spcPts val="0"/>
                        </a:spcAft>
                        <a:buNone/>
                      </a:pPr>
                      <a:r>
                        <a:rPr lang="en-US" sz="1000" b="0" strike="noStrike" kern="1200" dirty="0">
                          <a:solidFill>
                            <a:srgbClr val="0000FF"/>
                          </a:solidFill>
                          <a:latin typeface="+mn-lt"/>
                          <a:ea typeface="+mn-ea"/>
                          <a:cs typeface="Calibri"/>
                        </a:rPr>
                        <a:t>Set Aside</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rgbClr val="0000FF"/>
                          </a:solidFill>
                          <a:latin typeface="+mn-lt"/>
                          <a:ea typeface="+mn-ea"/>
                          <a:cs typeface="Calibri"/>
                        </a:rPr>
                        <a:t>3QFY25</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0" lvl="0" algn="ctr" defTabSz="514350">
                        <a:buNone/>
                      </a:pPr>
                      <a:r>
                        <a:rPr lang="en-US" sz="1000" b="0" strike="noStrike" kern="1200" dirty="0">
                          <a:solidFill>
                            <a:srgbClr val="0000FF"/>
                          </a:solidFill>
                          <a:latin typeface="+mn-lt"/>
                          <a:ea typeface="+mn-ea"/>
                          <a:cs typeface="Calibri"/>
                        </a:rPr>
                        <a:t>4QFY25</a:t>
                      </a:r>
                      <a:endParaRPr lang="en-US" dirty="0">
                        <a:solidFill>
                          <a:srgbClr val="0000FF"/>
                        </a:solidFill>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417957104"/>
                  </a:ext>
                </a:extLst>
              </a:tr>
            </a:tbl>
          </a:graphicData>
        </a:graphic>
      </p:graphicFrame>
    </p:spTree>
    <p:extLst>
      <p:ext uri="{BB962C8B-B14F-4D97-AF65-F5344CB8AC3E}">
        <p14:creationId xmlns:p14="http://schemas.microsoft.com/office/powerpoint/2010/main" val="391184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2800"/>
              <a:t>Civil Works CONSTRUCTION OPPORTUNITIES</a:t>
            </a:r>
            <a:br>
              <a:rPr lang="en-US" sz="2800"/>
            </a:br>
            <a:r>
              <a:rPr lang="en-US" sz="2800"/>
              <a:t>FISCAL YEAR 2024-27</a:t>
            </a:r>
          </a:p>
        </p:txBody>
      </p:sp>
      <p:graphicFrame>
        <p:nvGraphicFramePr>
          <p:cNvPr id="3" name="Table 2">
            <a:extLst>
              <a:ext uri="{FF2B5EF4-FFF2-40B4-BE49-F238E27FC236}">
                <a16:creationId xmlns:a16="http://schemas.microsoft.com/office/drawing/2014/main" id="{AB8BED63-903E-86D0-C42F-0B5095D380BD}"/>
              </a:ext>
            </a:extLst>
          </p:cNvPr>
          <p:cNvGraphicFramePr>
            <a:graphicFrameLocks noGrp="1"/>
          </p:cNvGraphicFramePr>
          <p:nvPr>
            <p:extLst>
              <p:ext uri="{D42A27DB-BD31-4B8C-83A1-F6EECF244321}">
                <p14:modId xmlns:p14="http://schemas.microsoft.com/office/powerpoint/2010/main" val="3748573920"/>
              </p:ext>
            </p:extLst>
          </p:nvPr>
        </p:nvGraphicFramePr>
        <p:xfrm>
          <a:off x="266700" y="1028700"/>
          <a:ext cx="11647932" cy="3904553"/>
        </p:xfrm>
        <a:graphic>
          <a:graphicData uri="http://schemas.openxmlformats.org/drawingml/2006/table">
            <a:tbl>
              <a:tblPr firstRow="1" bandRow="1"/>
              <a:tblGrid>
                <a:gridCol w="4137880">
                  <a:extLst>
                    <a:ext uri="{9D8B030D-6E8A-4147-A177-3AD203B41FA5}">
                      <a16:colId xmlns:a16="http://schemas.microsoft.com/office/drawing/2014/main" val="2158116099"/>
                    </a:ext>
                  </a:extLst>
                </a:gridCol>
                <a:gridCol w="1231498">
                  <a:extLst>
                    <a:ext uri="{9D8B030D-6E8A-4147-A177-3AD203B41FA5}">
                      <a16:colId xmlns:a16="http://schemas.microsoft.com/office/drawing/2014/main" val="3274345556"/>
                    </a:ext>
                  </a:extLst>
                </a:gridCol>
                <a:gridCol w="1382702">
                  <a:extLst>
                    <a:ext uri="{9D8B030D-6E8A-4147-A177-3AD203B41FA5}">
                      <a16:colId xmlns:a16="http://schemas.microsoft.com/office/drawing/2014/main" val="1193325963"/>
                    </a:ext>
                  </a:extLst>
                </a:gridCol>
                <a:gridCol w="1808662">
                  <a:extLst>
                    <a:ext uri="{9D8B030D-6E8A-4147-A177-3AD203B41FA5}">
                      <a16:colId xmlns:a16="http://schemas.microsoft.com/office/drawing/2014/main" val="878607502"/>
                    </a:ext>
                  </a:extLst>
                </a:gridCol>
                <a:gridCol w="1440125">
                  <a:extLst>
                    <a:ext uri="{9D8B030D-6E8A-4147-A177-3AD203B41FA5}">
                      <a16:colId xmlns:a16="http://schemas.microsoft.com/office/drawing/2014/main" val="2380561542"/>
                    </a:ext>
                  </a:extLst>
                </a:gridCol>
                <a:gridCol w="1647065">
                  <a:extLst>
                    <a:ext uri="{9D8B030D-6E8A-4147-A177-3AD203B41FA5}">
                      <a16:colId xmlns:a16="http://schemas.microsoft.com/office/drawing/2014/main" val="1351809858"/>
                    </a:ext>
                  </a:extLst>
                </a:gridCol>
              </a:tblGrid>
              <a:tr h="5080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PROJECT / LOCATION</a:t>
                      </a: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VALUE</a:t>
                      </a: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EXECUTION</a:t>
                      </a:r>
                      <a:r>
                        <a:rPr lang="en-US" sz="1100" b="1" baseline="0" dirty="0">
                          <a:solidFill>
                            <a:schemeClr val="tx2"/>
                          </a:solidFill>
                          <a:latin typeface="+mn-lt"/>
                          <a:cs typeface="Calibri"/>
                        </a:rPr>
                        <a:t> STRATEGY</a:t>
                      </a:r>
                      <a:endParaRPr lang="en-US" sz="1100" b="1" dirty="0">
                        <a:solidFill>
                          <a:schemeClr val="tx2"/>
                        </a:solidFill>
                        <a:latin typeface="+mn-lt"/>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CONTRACT</a:t>
                      </a:r>
                      <a:r>
                        <a:rPr lang="en-US" sz="1100" b="1" baseline="0" dirty="0">
                          <a:solidFill>
                            <a:schemeClr val="tx2"/>
                          </a:solidFill>
                          <a:latin typeface="+mn-lt"/>
                          <a:cs typeface="Calibri"/>
                        </a:rPr>
                        <a:t> TYPE</a:t>
                      </a:r>
                      <a:endParaRPr lang="en-US" sz="1100" b="1" dirty="0">
                        <a:solidFill>
                          <a:schemeClr val="tx2"/>
                        </a:solidFill>
                        <a:latin typeface="+mn-lt"/>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a:solidFill>
                            <a:schemeClr val="tx2"/>
                          </a:solidFill>
                          <a:latin typeface="+mn-lt"/>
                          <a:cs typeface="Calibri"/>
                        </a:rPr>
                        <a:t>SOLICITATION</a:t>
                      </a:r>
                      <a:r>
                        <a:rPr lang="en-US" sz="1100" b="1" baseline="0" dirty="0">
                          <a:solidFill>
                            <a:schemeClr val="tx2"/>
                          </a:solidFill>
                          <a:latin typeface="+mn-lt"/>
                          <a:cs typeface="Calibri"/>
                        </a:rPr>
                        <a:t> TARGET</a:t>
                      </a:r>
                      <a:endParaRPr lang="en-US" sz="1100" b="1" dirty="0">
                        <a:solidFill>
                          <a:schemeClr val="tx2"/>
                        </a:solidFill>
                        <a:latin typeface="+mn-lt"/>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100" b="1" dirty="0">
                          <a:solidFill>
                            <a:schemeClr val="tx2"/>
                          </a:solidFill>
                          <a:latin typeface="+mn-lt"/>
                          <a:cs typeface="Calibri"/>
                        </a:rPr>
                        <a:t>AWARD</a:t>
                      </a:r>
                      <a:r>
                        <a:rPr lang="en-US" sz="1100" b="1" baseline="0" dirty="0">
                          <a:solidFill>
                            <a:schemeClr val="tx2"/>
                          </a:solidFill>
                          <a:latin typeface="+mn-lt"/>
                          <a:cs typeface="Calibri"/>
                        </a:rPr>
                        <a:t> TARGET</a:t>
                      </a:r>
                      <a:endParaRPr lang="en-US" sz="1100" b="1" dirty="0">
                        <a:solidFill>
                          <a:schemeClr val="tx2"/>
                        </a:solidFill>
                        <a:latin typeface="+mn-lt"/>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extLst>
                  <a:ext uri="{0D108BD9-81ED-4DB2-BD59-A6C34878D82A}">
                    <a16:rowId xmlns:a16="http://schemas.microsoft.com/office/drawing/2014/main" val="966279101"/>
                  </a:ext>
                </a:extLst>
              </a:tr>
              <a:tr h="508066">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a:solidFill>
                            <a:srgbClr val="221F20"/>
                          </a:solidFill>
                          <a:latin typeface="Arial"/>
                        </a:rPr>
                        <a:t>Nome Port Modifications Phase 1, Nome</a:t>
                      </a:r>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a:solidFill>
                            <a:srgbClr val="221F20"/>
                          </a:solidFill>
                          <a:latin typeface="Arial"/>
                        </a:rPr>
                        <a:t>$250M - $500M</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a:solidFill>
                            <a:srgbClr val="221F20"/>
                          </a:solidFill>
                          <a:latin typeface="Arial"/>
                        </a:rPr>
                        <a:t>D/B/B, IH </a:t>
                      </a:r>
                      <a:endParaRPr lang="en-US"/>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667558">
                        <a:lnSpc>
                          <a:spcPct val="100000"/>
                        </a:lnSpc>
                        <a:spcBef>
                          <a:spcPts val="0"/>
                        </a:spcBef>
                        <a:spcAft>
                          <a:spcPts val="0"/>
                        </a:spcAft>
                        <a:buNone/>
                        <a:tabLst/>
                        <a:defRPr/>
                      </a:pPr>
                      <a:r>
                        <a:rPr lang="en-US" sz="1100" b="0" i="0" u="none" strike="noStrike" kern="1200" noProof="0">
                          <a:solidFill>
                            <a:srgbClr val="221F20"/>
                          </a:solidFill>
                          <a:latin typeface="Arial"/>
                        </a:rPr>
                        <a:t>Unrestricted</a:t>
                      </a:r>
                    </a:p>
                    <a:p>
                      <a:pPr marL="0" marR="0" lvl="0" indent="0" algn="ctr">
                        <a:lnSpc>
                          <a:spcPct val="100000"/>
                        </a:lnSpc>
                        <a:spcBef>
                          <a:spcPts val="0"/>
                        </a:spcBef>
                        <a:spcAft>
                          <a:spcPts val="0"/>
                        </a:spcAft>
                        <a:buClrTx/>
                        <a:buSzTx/>
                        <a:buFontTx/>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a:solidFill>
                            <a:srgbClr val="221F20"/>
                          </a:solidFill>
                          <a:latin typeface="Arial"/>
                        </a:rPr>
                        <a:t>2QFY24</a:t>
                      </a:r>
                    </a:p>
                    <a:p>
                      <a:pPr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a:solidFill>
                            <a:srgbClr val="221F20"/>
                          </a:solidFill>
                          <a:latin typeface="Arial"/>
                        </a:rPr>
                        <a:t>4QFY24</a:t>
                      </a:r>
                    </a:p>
                    <a:p>
                      <a:pPr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342484439"/>
                  </a:ext>
                </a:extLst>
              </a:tr>
              <a:tr h="504836">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a:solidFill>
                            <a:srgbClr val="221F20"/>
                          </a:solidFill>
                          <a:latin typeface="Arial"/>
                        </a:rPr>
                        <a:t>Unalaska Dutch Harbor, Unalaska</a:t>
                      </a:r>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lnSpc>
                          <a:spcPct val="100000"/>
                        </a:lnSpc>
                        <a:spcBef>
                          <a:spcPts val="0"/>
                        </a:spcBef>
                        <a:spcAft>
                          <a:spcPts val="0"/>
                        </a:spcAft>
                        <a:buNone/>
                        <a:tabLst/>
                        <a:defRPr/>
                      </a:pPr>
                      <a:r>
                        <a:rPr lang="en-US" sz="1100" b="0" i="0" u="none" strike="noStrike" kern="1200" noProof="0">
                          <a:solidFill>
                            <a:srgbClr val="221F20"/>
                          </a:solidFill>
                          <a:latin typeface="Arial"/>
                        </a:rPr>
                        <a:t>$20M - $30M</a:t>
                      </a:r>
                    </a:p>
                    <a:p>
                      <a:pPr marL="0" marR="0" lvl="0" indent="0" algn="ctr">
                        <a:lnSpc>
                          <a:spcPct val="100000"/>
                        </a:lnSpc>
                        <a:spcBef>
                          <a:spcPts val="0"/>
                        </a:spcBef>
                        <a:spcAft>
                          <a:spcPts val="0"/>
                        </a:spcAft>
                        <a:buClrTx/>
                        <a:buSzTx/>
                        <a:buFontTx/>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a:solidFill>
                            <a:srgbClr val="221F20"/>
                          </a:solidFill>
                          <a:latin typeface="Arial"/>
                        </a:rPr>
                        <a:t>D/B/B, IH</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err="1">
                          <a:solidFill>
                            <a:srgbClr val="221F20"/>
                          </a:solidFill>
                          <a:latin typeface="Arial"/>
                        </a:rPr>
                        <a:t>Constr</a:t>
                      </a:r>
                      <a:r>
                        <a:rPr lang="en-US" sz="1100" b="0" i="0" u="none" strike="noStrike" kern="1200" noProof="0">
                          <a:solidFill>
                            <a:srgbClr val="221F20"/>
                          </a:solidFill>
                          <a:latin typeface="Arial"/>
                        </a:rPr>
                        <a:t> Not Yet Funded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a:solidFill>
                            <a:srgbClr val="221F20"/>
                          </a:solidFill>
                          <a:latin typeface="Arial"/>
                        </a:rPr>
                        <a:t>3QFY24</a:t>
                      </a:r>
                      <a:endParaRPr lang="en-US"/>
                    </a:p>
                    <a:p>
                      <a:pPr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a:solidFill>
                            <a:srgbClr val="221F20"/>
                          </a:solidFill>
                          <a:latin typeface="Arial"/>
                        </a:rPr>
                        <a:t>4QFY24</a:t>
                      </a:r>
                      <a:endParaRPr lang="en-US"/>
                    </a:p>
                    <a:p>
                      <a:pPr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416363555"/>
                  </a:ext>
                </a:extLst>
              </a:tr>
              <a:tr h="508066">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a:solidFill>
                            <a:srgbClr val="221F20"/>
                          </a:solidFill>
                          <a:latin typeface="Arial"/>
                        </a:rPr>
                        <a:t>St George Navigation Improvements *</a:t>
                      </a:r>
                      <a:endParaRPr lang="en-US"/>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lnSpc>
                          <a:spcPct val="100000"/>
                        </a:lnSpc>
                        <a:spcBef>
                          <a:spcPts val="0"/>
                        </a:spcBef>
                        <a:spcAft>
                          <a:spcPts val="0"/>
                        </a:spcAft>
                        <a:buNone/>
                        <a:tabLst/>
                        <a:defRPr/>
                      </a:pPr>
                      <a:r>
                        <a:rPr lang="en-US" sz="1100" b="0" i="0" u="none" strike="noStrike" kern="1200" noProof="0">
                          <a:solidFill>
                            <a:srgbClr val="221F20"/>
                          </a:solidFill>
                          <a:latin typeface="Arial"/>
                        </a:rPr>
                        <a:t>$100M - $150M</a:t>
                      </a:r>
                    </a:p>
                    <a:p>
                      <a:pPr marL="0" marR="0" lvl="0" indent="0" algn="ctr">
                        <a:lnSpc>
                          <a:spcPct val="100000"/>
                        </a:lnSpc>
                        <a:spcBef>
                          <a:spcPts val="0"/>
                        </a:spcBef>
                        <a:spcAft>
                          <a:spcPts val="0"/>
                        </a:spcAft>
                        <a:buClrTx/>
                        <a:buSzTx/>
                        <a:buFontTx/>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defTabSz="514350">
                        <a:lnSpc>
                          <a:spcPct val="100000"/>
                        </a:lnSpc>
                        <a:spcBef>
                          <a:spcPts val="0"/>
                        </a:spcBef>
                        <a:spcAft>
                          <a:spcPts val="0"/>
                        </a:spcAft>
                        <a:buNone/>
                        <a:tabLst/>
                        <a:defRPr/>
                      </a:pPr>
                      <a:r>
                        <a:rPr lang="en-US" sz="1100" b="0" i="0" u="none" strike="noStrike" kern="1200" noProof="0">
                          <a:solidFill>
                            <a:srgbClr val="221F20"/>
                          </a:solidFill>
                          <a:latin typeface="Arial"/>
                        </a:rPr>
                        <a:t>D/B/B, AE</a:t>
                      </a:r>
                    </a:p>
                    <a:p>
                      <a:pPr marL="0" marR="0" lvl="0" indent="0" algn="ctr">
                        <a:lnSpc>
                          <a:spcPct val="100000"/>
                        </a:lnSpc>
                        <a:spcBef>
                          <a:spcPts val="0"/>
                        </a:spcBef>
                        <a:spcAft>
                          <a:spcPts val="0"/>
                        </a:spcAft>
                        <a:buClrTx/>
                        <a:buSzTx/>
                        <a:buFontTx/>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err="1">
                          <a:solidFill>
                            <a:srgbClr val="221F20"/>
                          </a:solidFill>
                          <a:latin typeface="Arial"/>
                        </a:rPr>
                        <a:t>Constr</a:t>
                      </a:r>
                      <a:r>
                        <a:rPr lang="en-US" sz="1100" b="0" i="0" u="none" strike="noStrike" kern="1200" noProof="0" dirty="0">
                          <a:solidFill>
                            <a:srgbClr val="221F20"/>
                          </a:solidFill>
                          <a:latin typeface="Arial"/>
                        </a:rPr>
                        <a:t> Not Yet Funded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TBD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TBD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458442052"/>
                  </a:ext>
                </a:extLst>
              </a:tr>
              <a:tr h="361829">
                <a:tc>
                  <a:txBody>
                    <a:bodyPr/>
                    <a:lstStyle/>
                    <a:p>
                      <a:pPr lvl="0" algn="l">
                        <a:lnSpc>
                          <a:spcPct val="100000"/>
                        </a:lnSpc>
                        <a:spcBef>
                          <a:spcPts val="0"/>
                        </a:spcBef>
                        <a:spcAft>
                          <a:spcPts val="0"/>
                        </a:spcAft>
                        <a:buNone/>
                      </a:pPr>
                      <a:r>
                        <a:rPr lang="en-US" sz="1100" b="0" i="0" u="none" strike="noStrike" kern="1200" noProof="0" dirty="0">
                          <a:solidFill>
                            <a:srgbClr val="221F20"/>
                          </a:solidFill>
                          <a:latin typeface="Arial"/>
                        </a:rPr>
                        <a:t>Nome Port Modifications Phase 2, Nome*</a:t>
                      </a:r>
                      <a:endParaRPr lang="en-US" dirty="0"/>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$50M - $100M</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D/B/B, IH</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Unrestricted</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2QFY25</a:t>
                      </a:r>
                      <a:endParaRPr lang="en-US" dirty="0"/>
                    </a:p>
                    <a:p>
                      <a:pPr marL="0"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3QFY25</a:t>
                      </a:r>
                      <a:endParaRPr lang="en-US" dirty="0"/>
                    </a:p>
                    <a:p>
                      <a:pPr marL="0" lvl="0" algn="ctr">
                        <a:buNone/>
                      </a:pPr>
                      <a:endParaRPr lang="en-US" sz="1100" b="0" kern="1200" dirty="0">
                        <a:solidFill>
                          <a:srgbClr val="1966FF"/>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04867356"/>
                  </a:ext>
                </a:extLst>
              </a:tr>
              <a:tr h="361829">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dirty="0">
                          <a:solidFill>
                            <a:srgbClr val="221F20"/>
                          </a:solidFill>
                          <a:latin typeface="Arial"/>
                        </a:rPr>
                        <a:t>Elim Navigation Improvements, Elim*</a:t>
                      </a:r>
                      <a:endParaRPr lang="en-US" dirty="0"/>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$70M - $90M</a:t>
                      </a:r>
                      <a:endParaRPr lang="en-US" dirty="0"/>
                    </a:p>
                    <a:p>
                      <a:pPr marL="0" marR="0" lvl="0" indent="0" algn="ctr" defTabSz="514350">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D/B/B, AE</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TBD</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3QFY25</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4QFY25</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251861462"/>
                  </a:ext>
                </a:extLst>
              </a:tr>
              <a:tr h="504836">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fr-FR" sz="1100" b="0" i="0" u="none" strike="noStrike" kern="1200" noProof="0" dirty="0">
                          <a:solidFill>
                            <a:srgbClr val="221F20"/>
                          </a:solidFill>
                          <a:latin typeface="Arial"/>
                        </a:rPr>
                        <a:t>Lowell Creek – Flood Diversion System, Seward*</a:t>
                      </a:r>
                      <a:endParaRPr lang="en-US" dirty="0"/>
                    </a:p>
                    <a:p>
                      <a:pPr lvl="0">
                        <a:buNone/>
                      </a:pPr>
                      <a:endParaRPr lang="fr-FR"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$150M - $200M</a:t>
                      </a:r>
                      <a:endParaRPr lang="en-US" dirty="0"/>
                    </a:p>
                    <a:p>
                      <a:pPr marL="0" marR="0" lvl="0" indent="0" algn="ctr" defTabSz="514350">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D/B/B, IH</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Unrestricted</a:t>
                      </a:r>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3QFY26</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4QFY26</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389458956"/>
                  </a:ext>
                </a:extLst>
              </a:tr>
              <a:tr h="49896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l">
                        <a:lnSpc>
                          <a:spcPct val="100000"/>
                        </a:lnSpc>
                        <a:spcBef>
                          <a:spcPts val="0"/>
                        </a:spcBef>
                        <a:spcAft>
                          <a:spcPts val="0"/>
                        </a:spcAft>
                        <a:buNone/>
                      </a:pPr>
                      <a:r>
                        <a:rPr lang="en-US" sz="1100" b="0" i="0" u="none" strike="noStrike" kern="1200" noProof="0" dirty="0">
                          <a:solidFill>
                            <a:srgbClr val="221F20"/>
                          </a:solidFill>
                          <a:latin typeface="Arial"/>
                        </a:rPr>
                        <a:t>Nome Port Modifications Phase 3, Nome*</a:t>
                      </a:r>
                      <a:endParaRPr lang="en-US" dirty="0"/>
                    </a:p>
                    <a:p>
                      <a:pPr lvl="0">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$100M - $150M</a:t>
                      </a:r>
                      <a:endParaRPr lang="en-US" dirty="0"/>
                    </a:p>
                    <a:p>
                      <a:pPr marL="0" marR="0" lvl="0" indent="0" algn="ctr" defTabSz="514350">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D/B/B, IH</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Unrestricted</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4QFY26</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lvl="0" algn="ctr">
                        <a:lnSpc>
                          <a:spcPct val="100000"/>
                        </a:lnSpc>
                        <a:spcBef>
                          <a:spcPts val="0"/>
                        </a:spcBef>
                        <a:spcAft>
                          <a:spcPts val="0"/>
                        </a:spcAft>
                        <a:buNone/>
                      </a:pPr>
                      <a:r>
                        <a:rPr lang="en-US" sz="1100" b="0" i="0" u="none" strike="noStrike" kern="1200" noProof="0" dirty="0">
                          <a:solidFill>
                            <a:srgbClr val="221F20"/>
                          </a:solidFill>
                          <a:latin typeface="Arial"/>
                        </a:rPr>
                        <a:t>1QFY27</a:t>
                      </a:r>
                      <a:endParaRPr lang="en-US" dirty="0"/>
                    </a:p>
                    <a:p>
                      <a:pPr lvl="0" algn="ctr">
                        <a:buNone/>
                      </a:pPr>
                      <a:endParaRPr lang="en-US" sz="1100" b="0" kern="1200" dirty="0">
                        <a:solidFill>
                          <a:schemeClr val="tx1"/>
                        </a:solidFill>
                        <a:latin typeface="+mn-lt"/>
                        <a:ea typeface="+mn-ea"/>
                        <a:cs typeface="Calibri"/>
                      </a:endParaRPr>
                    </a:p>
                  </a:txBody>
                  <a:tcPr marL="91413" marR="91413" marT="50290" marB="50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422075937"/>
                  </a:ext>
                </a:extLst>
              </a:tr>
            </a:tbl>
          </a:graphicData>
        </a:graphic>
      </p:graphicFrame>
      <p:pic>
        <p:nvPicPr>
          <p:cNvPr id="2" name="Picture 1">
            <a:extLst>
              <a:ext uri="{FF2B5EF4-FFF2-40B4-BE49-F238E27FC236}">
                <a16:creationId xmlns:a16="http://schemas.microsoft.com/office/drawing/2014/main" id="{134EA09B-C62A-C419-18DB-CBB5FAAFE4DD}"/>
              </a:ext>
            </a:extLst>
          </p:cNvPr>
          <p:cNvPicPr>
            <a:picLocks noChangeAspect="1"/>
          </p:cNvPicPr>
          <p:nvPr/>
        </p:nvPicPr>
        <p:blipFill>
          <a:blip r:embed="rId2"/>
          <a:stretch>
            <a:fillRect/>
          </a:stretch>
        </p:blipFill>
        <p:spPr>
          <a:xfrm>
            <a:off x="669995" y="5278996"/>
            <a:ext cx="9696450" cy="771525"/>
          </a:xfrm>
          <a:prstGeom prst="rect">
            <a:avLst/>
          </a:prstGeom>
        </p:spPr>
      </p:pic>
    </p:spTree>
    <p:extLst>
      <p:ext uri="{BB962C8B-B14F-4D97-AF65-F5344CB8AC3E}">
        <p14:creationId xmlns:p14="http://schemas.microsoft.com/office/powerpoint/2010/main" val="237535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01B173-F178-5E1C-6A78-17DED48CEC55}"/>
              </a:ext>
            </a:extLst>
          </p:cNvPr>
          <p:cNvSpPr>
            <a:spLocks noGrp="1"/>
          </p:cNvSpPr>
          <p:nvPr>
            <p:ph sz="quarter" idx="24"/>
          </p:nvPr>
        </p:nvSpPr>
        <p:spPr/>
        <p:txBody>
          <a:bodyPr/>
          <a:lstStyle/>
          <a:p>
            <a:r>
              <a:rPr lang="en-US" sz="1800" dirty="0"/>
              <a:t>Major Scope Tasks</a:t>
            </a:r>
          </a:p>
          <a:p>
            <a:pPr marL="285750" indent="-285750">
              <a:buFont typeface="Wingdings" panose="05000000000000000000" pitchFamily="2" charset="2"/>
              <a:buChar char="§"/>
            </a:pPr>
            <a:r>
              <a:rPr lang="en-US" sz="1800" dirty="0"/>
              <a:t>Construct ~3500 feet of causeway extension with 18 ton well keyed armor</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Construct approx. 2000 feet of open cell sheet pile dock face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Dredge basin to -40 ft MLLW</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Disassemble existing East breakwater and construct new East breakwater </a:t>
            </a:r>
          </a:p>
          <a:p>
            <a:pPr marL="285750" indent="-285750">
              <a:buFont typeface="Wingdings" panose="05000000000000000000" pitchFamily="2" charset="2"/>
              <a:buChar char="§"/>
            </a:pPr>
            <a:endParaRPr lang="en-US" sz="1400" dirty="0"/>
          </a:p>
        </p:txBody>
      </p:sp>
      <p:sp>
        <p:nvSpPr>
          <p:cNvPr id="3" name="Content Placeholder 2">
            <a:extLst>
              <a:ext uri="{FF2B5EF4-FFF2-40B4-BE49-F238E27FC236}">
                <a16:creationId xmlns:a16="http://schemas.microsoft.com/office/drawing/2014/main" id="{3078F0D3-7EF7-4F52-6EB9-E71801939834}"/>
              </a:ext>
            </a:extLst>
          </p:cNvPr>
          <p:cNvSpPr>
            <a:spLocks noGrp="1"/>
          </p:cNvSpPr>
          <p:nvPr>
            <p:ph sz="quarter" idx="22"/>
          </p:nvPr>
        </p:nvSpPr>
        <p:spPr/>
        <p:txBody>
          <a:bodyPr/>
          <a:lstStyle/>
          <a:p>
            <a:r>
              <a:rPr lang="en-US" sz="1800" dirty="0">
                <a:effectLst/>
                <a:latin typeface="Arial" panose="020B0604020202020204" pitchFamily="34" charset="0"/>
                <a:ea typeface="Arial" panose="020B0604020202020204" pitchFamily="34" charset="0"/>
              </a:rPr>
              <a:t>The project would construct a new deep-water basin to a depth of -40 feet (ft) mean lower low water (MLLW), deepen the outer basin from -22 ft MLLW to -28 ft MLLW, extends the west causeway by 3,484 ft and constructs 2,000 ft of useable dock moorage area, removal of the existing west breakwater, construction of a 3,900 ft east causeway/breakwater, and construction of 400 ft long docks in the outer basin on the east causeways.</a:t>
            </a:r>
            <a:endParaRPr lang="en-US" sz="1800" dirty="0">
              <a:effectLst/>
              <a:latin typeface="Times New Roman" panose="02020603050405020304" pitchFamily="18" charset="0"/>
              <a:ea typeface="Calibri" panose="020F0502020204030204" pitchFamily="34" charset="0"/>
            </a:endParaRPr>
          </a:p>
          <a:p>
            <a:endParaRPr lang="en-US" dirty="0"/>
          </a:p>
        </p:txBody>
      </p:sp>
      <p:graphicFrame>
        <p:nvGraphicFramePr>
          <p:cNvPr id="8" name="Content Placeholder 7">
            <a:extLst>
              <a:ext uri="{FF2B5EF4-FFF2-40B4-BE49-F238E27FC236}">
                <a16:creationId xmlns:a16="http://schemas.microsoft.com/office/drawing/2014/main" id="{B25433E1-2AAC-13F6-76DB-7EBA09F22FD0}"/>
              </a:ext>
            </a:extLst>
          </p:cNvPr>
          <p:cNvGraphicFramePr>
            <a:graphicFrameLocks noGrp="1"/>
          </p:cNvGraphicFramePr>
          <p:nvPr>
            <p:ph sz="quarter" idx="23"/>
          </p:nvPr>
        </p:nvGraphicFramePr>
        <p:xfrm>
          <a:off x="6210302" y="1268768"/>
          <a:ext cx="5753100" cy="207264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327101404"/>
                    </a:ext>
                  </a:extLst>
                </a:gridCol>
                <a:gridCol w="1438275">
                  <a:extLst>
                    <a:ext uri="{9D8B030D-6E8A-4147-A177-3AD203B41FA5}">
                      <a16:colId xmlns:a16="http://schemas.microsoft.com/office/drawing/2014/main" val="315828871"/>
                    </a:ext>
                  </a:extLst>
                </a:gridCol>
                <a:gridCol w="999490">
                  <a:extLst>
                    <a:ext uri="{9D8B030D-6E8A-4147-A177-3AD203B41FA5}">
                      <a16:colId xmlns:a16="http://schemas.microsoft.com/office/drawing/2014/main" val="2450854063"/>
                    </a:ext>
                  </a:extLst>
                </a:gridCol>
                <a:gridCol w="1877060">
                  <a:extLst>
                    <a:ext uri="{9D8B030D-6E8A-4147-A177-3AD203B41FA5}">
                      <a16:colId xmlns:a16="http://schemas.microsoft.com/office/drawing/2014/main" val="174520698"/>
                    </a:ext>
                  </a:extLst>
                </a:gridCol>
              </a:tblGrid>
              <a:tr h="370840">
                <a:tc>
                  <a:txBody>
                    <a:bodyPr/>
                    <a:lstStyle/>
                    <a:p>
                      <a:r>
                        <a:rPr lang="en-US" sz="1400" dirty="0">
                          <a:solidFill>
                            <a:schemeClr val="tx2"/>
                          </a:solidFill>
                        </a:rPr>
                        <a:t>Phase</a:t>
                      </a:r>
                    </a:p>
                  </a:txBody>
                  <a:tcPr/>
                </a:tc>
                <a:tc>
                  <a:txBody>
                    <a:bodyPr/>
                    <a:lstStyle/>
                    <a:p>
                      <a:r>
                        <a:rPr lang="en-US" sz="1400" dirty="0">
                          <a:solidFill>
                            <a:schemeClr val="tx2"/>
                          </a:solidFill>
                        </a:rPr>
                        <a:t>Value </a:t>
                      </a:r>
                    </a:p>
                  </a:txBody>
                  <a:tcPr/>
                </a:tc>
                <a:tc>
                  <a:txBody>
                    <a:bodyPr/>
                    <a:lstStyle/>
                    <a:p>
                      <a:r>
                        <a:rPr lang="en-US" sz="1400" dirty="0">
                          <a:solidFill>
                            <a:schemeClr val="tx2"/>
                          </a:solidFill>
                        </a:rPr>
                        <a:t>Target Award </a:t>
                      </a:r>
                    </a:p>
                  </a:txBody>
                  <a:tcPr/>
                </a:tc>
                <a:tc>
                  <a:txBody>
                    <a:bodyPr/>
                    <a:lstStyle/>
                    <a:p>
                      <a:r>
                        <a:rPr lang="en-US" sz="1400" dirty="0">
                          <a:solidFill>
                            <a:schemeClr val="tx2"/>
                          </a:solidFill>
                        </a:rPr>
                        <a:t>General Scope </a:t>
                      </a:r>
                    </a:p>
                  </a:txBody>
                  <a:tcPr/>
                </a:tc>
                <a:extLst>
                  <a:ext uri="{0D108BD9-81ED-4DB2-BD59-A6C34878D82A}">
                    <a16:rowId xmlns:a16="http://schemas.microsoft.com/office/drawing/2014/main" val="1154356496"/>
                  </a:ext>
                </a:extLst>
              </a:tr>
              <a:tr h="370840">
                <a:tc>
                  <a:txBody>
                    <a:bodyPr/>
                    <a:lstStyle/>
                    <a:p>
                      <a:r>
                        <a:rPr lang="en-US" sz="1400" dirty="0"/>
                        <a:t>Phase 1</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$250M - $500M</a:t>
                      </a:r>
                    </a:p>
                    <a:p>
                      <a:endParaRPr lang="en-US" sz="14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4QFY24</a:t>
                      </a:r>
                    </a:p>
                    <a:p>
                      <a:endParaRPr lang="en-US" sz="1400" dirty="0"/>
                    </a:p>
                  </a:txBody>
                  <a:tcPr/>
                </a:tc>
                <a:tc>
                  <a:txBody>
                    <a:bodyPr/>
                    <a:lstStyle/>
                    <a:p>
                      <a:r>
                        <a:rPr lang="en-US" sz="1400" dirty="0"/>
                        <a:t>West Causeway extension</a:t>
                      </a:r>
                    </a:p>
                  </a:txBody>
                  <a:tcPr/>
                </a:tc>
                <a:extLst>
                  <a:ext uri="{0D108BD9-81ED-4DB2-BD59-A6C34878D82A}">
                    <a16:rowId xmlns:a16="http://schemas.microsoft.com/office/drawing/2014/main" val="711839971"/>
                  </a:ext>
                </a:extLst>
              </a:tr>
              <a:tr h="370840">
                <a:tc>
                  <a:txBody>
                    <a:bodyPr/>
                    <a:lstStyle/>
                    <a:p>
                      <a:r>
                        <a:rPr lang="en-US" sz="1400" dirty="0"/>
                        <a:t>Phase 2</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$50M - $100M</a:t>
                      </a:r>
                    </a:p>
                    <a:p>
                      <a:endParaRPr lang="en-US" sz="14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2QFY25</a:t>
                      </a:r>
                    </a:p>
                    <a:p>
                      <a:endParaRPr lang="en-US" sz="1400" dirty="0"/>
                    </a:p>
                  </a:txBody>
                  <a:tcPr/>
                </a:tc>
                <a:tc>
                  <a:txBody>
                    <a:bodyPr/>
                    <a:lstStyle/>
                    <a:p>
                      <a:r>
                        <a:rPr lang="en-US" sz="1400" dirty="0"/>
                        <a:t>Dredging of basin</a:t>
                      </a:r>
                    </a:p>
                  </a:txBody>
                  <a:tcPr/>
                </a:tc>
                <a:extLst>
                  <a:ext uri="{0D108BD9-81ED-4DB2-BD59-A6C34878D82A}">
                    <a16:rowId xmlns:a16="http://schemas.microsoft.com/office/drawing/2014/main" val="1289253790"/>
                  </a:ext>
                </a:extLst>
              </a:tr>
              <a:tr h="370840">
                <a:tc>
                  <a:txBody>
                    <a:bodyPr/>
                    <a:lstStyle/>
                    <a:p>
                      <a:r>
                        <a:rPr lang="en-US" sz="1400" dirty="0"/>
                        <a:t>Phase 3 </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$100M - $150M</a:t>
                      </a:r>
                    </a:p>
                    <a:p>
                      <a:endParaRPr lang="en-US" sz="140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panose="020F0502020204030204" pitchFamily="34" charset="0"/>
                        </a:rPr>
                        <a:t>4QFY26</a:t>
                      </a:r>
                    </a:p>
                    <a:p>
                      <a:endParaRPr lang="en-US" sz="1400" dirty="0"/>
                    </a:p>
                  </a:txBody>
                  <a:tcPr/>
                </a:tc>
                <a:tc>
                  <a:txBody>
                    <a:bodyPr/>
                    <a:lstStyle/>
                    <a:p>
                      <a:r>
                        <a:rPr lang="en-US" sz="1400" dirty="0"/>
                        <a:t>East Breakwater realignment </a:t>
                      </a:r>
                    </a:p>
                  </a:txBody>
                  <a:tcPr/>
                </a:tc>
                <a:extLst>
                  <a:ext uri="{0D108BD9-81ED-4DB2-BD59-A6C34878D82A}">
                    <a16:rowId xmlns:a16="http://schemas.microsoft.com/office/drawing/2014/main" val="754280416"/>
                  </a:ext>
                </a:extLst>
              </a:tr>
            </a:tbl>
          </a:graphicData>
        </a:graphic>
      </p:graphicFrame>
      <p:sp>
        <p:nvSpPr>
          <p:cNvPr id="7" name="Title 6">
            <a:extLst>
              <a:ext uri="{FF2B5EF4-FFF2-40B4-BE49-F238E27FC236}">
                <a16:creationId xmlns:a16="http://schemas.microsoft.com/office/drawing/2014/main" id="{922914E4-F0EF-45E8-54A4-81E9DA2604CF}"/>
              </a:ext>
            </a:extLst>
          </p:cNvPr>
          <p:cNvSpPr>
            <a:spLocks noGrp="1"/>
          </p:cNvSpPr>
          <p:nvPr>
            <p:ph type="title"/>
          </p:nvPr>
        </p:nvSpPr>
        <p:spPr>
          <a:xfrm>
            <a:off x="2839309" y="163718"/>
            <a:ext cx="10386814" cy="832920"/>
          </a:xfrm>
        </p:spPr>
        <p:txBody>
          <a:bodyPr/>
          <a:lstStyle/>
          <a:p>
            <a:r>
              <a:rPr lang="en-US" sz="2000" kern="1200" dirty="0">
                <a:solidFill>
                  <a:schemeClr val="tx1"/>
                </a:solidFill>
                <a:ea typeface="+mn-ea"/>
              </a:rPr>
              <a:t>Nome Port Modifications, Nome Alaska</a:t>
            </a:r>
            <a:endParaRPr lang="en-US" sz="2000" dirty="0"/>
          </a:p>
        </p:txBody>
      </p:sp>
      <p:sp>
        <p:nvSpPr>
          <p:cNvPr id="9" name="TextBox 8">
            <a:extLst>
              <a:ext uri="{FF2B5EF4-FFF2-40B4-BE49-F238E27FC236}">
                <a16:creationId xmlns:a16="http://schemas.microsoft.com/office/drawing/2014/main" id="{C436B246-CD65-0D72-77B8-AAFD87A48E3B}"/>
              </a:ext>
            </a:extLst>
          </p:cNvPr>
          <p:cNvSpPr txBox="1"/>
          <p:nvPr/>
        </p:nvSpPr>
        <p:spPr>
          <a:xfrm>
            <a:off x="6172200" y="941308"/>
            <a:ext cx="2929007" cy="369332"/>
          </a:xfrm>
          <a:prstGeom prst="rect">
            <a:avLst/>
          </a:prstGeom>
          <a:noFill/>
        </p:spPr>
        <p:txBody>
          <a:bodyPr wrap="none" rtlCol="0">
            <a:spAutoFit/>
          </a:bodyPr>
          <a:lstStyle/>
          <a:p>
            <a:r>
              <a:rPr lang="en-US" dirty="0"/>
              <a:t>Three Phase Construction </a:t>
            </a:r>
          </a:p>
        </p:txBody>
      </p:sp>
      <p:pic>
        <p:nvPicPr>
          <p:cNvPr id="10" name="Content Placeholder 9">
            <a:extLst>
              <a:ext uri="{FF2B5EF4-FFF2-40B4-BE49-F238E27FC236}">
                <a16:creationId xmlns:a16="http://schemas.microsoft.com/office/drawing/2014/main" id="{BC68C416-91EA-4FF2-AFAA-805D1EDAD05F}"/>
              </a:ext>
            </a:extLst>
          </p:cNvPr>
          <p:cNvPicPr>
            <a:picLocks noGrp="1" noChangeAspect="1" noChangeArrowheads="1"/>
          </p:cNvPicPr>
          <p:nvPr>
            <p:ph sz="quarter" idx="15"/>
          </p:nvPr>
        </p:nvPicPr>
        <p:blipFill>
          <a:blip r:embed="rId2" cstate="screen">
            <a:extLst>
              <a:ext uri="{28A0092B-C50C-407E-A947-70E740481C1C}">
                <a14:useLocalDpi xmlns:a14="http://schemas.microsoft.com/office/drawing/2010/main"/>
              </a:ext>
            </a:extLst>
          </a:blip>
          <a:srcRect/>
          <a:stretch>
            <a:fillRect/>
          </a:stretch>
        </p:blipFill>
        <p:spPr bwMode="auto">
          <a:xfrm>
            <a:off x="121908" y="1310640"/>
            <a:ext cx="2835535" cy="1876658"/>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3AA7596-AF96-4556-929D-A1B8D30EA9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52693" y="1314212"/>
            <a:ext cx="2929007" cy="1897056"/>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350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36BBD-377E-A677-B5FA-06191FEC848A}"/>
              </a:ext>
            </a:extLst>
          </p:cNvPr>
          <p:cNvSpPr>
            <a:spLocks noGrp="1"/>
          </p:cNvSpPr>
          <p:nvPr>
            <p:ph sz="quarter" idx="22"/>
          </p:nvPr>
        </p:nvSpPr>
        <p:spPr/>
        <p:txBody>
          <a:bodyPr/>
          <a:lstStyle/>
          <a:p>
            <a:endParaRPr lang="en-US" sz="1800"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The project will provide a 600’ x 600’ dredged channel with a depth of -58’ MLLW. Material dredged is estimated at 172,000 cy to max over depth of -60’MLLW. </a:t>
            </a:r>
            <a:r>
              <a:rPr lang="en-US" sz="1800" dirty="0">
                <a:ea typeface="Arial" panose="020B0604020202020204" pitchFamily="34" charset="0"/>
              </a:rPr>
              <a:t>The dredged channel will remove a bar creating a navigation hazard to the Dutch Harbor entrance.</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Content Placeholder 3">
            <a:extLst>
              <a:ext uri="{FF2B5EF4-FFF2-40B4-BE49-F238E27FC236}">
                <a16:creationId xmlns:a16="http://schemas.microsoft.com/office/drawing/2014/main" id="{439ACE2E-20A3-DDFD-66B8-C34A9FDA2C7C}"/>
              </a:ext>
            </a:extLst>
          </p:cNvPr>
          <p:cNvSpPr>
            <a:spLocks noGrp="1"/>
          </p:cNvSpPr>
          <p:nvPr>
            <p:ph sz="quarter" idx="23"/>
          </p:nvPr>
        </p:nvSpPr>
        <p:spPr/>
        <p:txBody>
          <a:bodyPr/>
          <a:lstStyle/>
          <a:p>
            <a:r>
              <a:rPr lang="en-US" sz="1800" b="0" kern="1200" dirty="0">
                <a:solidFill>
                  <a:schemeClr val="tx1"/>
                </a:solidFill>
                <a:latin typeface="+mn-lt"/>
                <a:ea typeface="+mn-ea"/>
                <a:cs typeface="Calibri" panose="020F0502020204030204" pitchFamily="34" charset="0"/>
              </a:rPr>
              <a:t>Value: $20M - $30M</a:t>
            </a:r>
          </a:p>
          <a:p>
            <a:endParaRPr lang="en-US" sz="1800" dirty="0">
              <a:solidFill>
                <a:schemeClr val="tx1"/>
              </a:solidFill>
              <a:latin typeface="+mn-lt"/>
              <a:ea typeface="+mn-ea"/>
              <a:cs typeface="Calibri" panose="020F0502020204030204" pitchFamily="34" charset="0"/>
            </a:endParaRPr>
          </a:p>
          <a:p>
            <a:r>
              <a:rPr lang="en-US" sz="1800" b="0" kern="1200" dirty="0">
                <a:solidFill>
                  <a:schemeClr val="tx1"/>
                </a:solidFill>
                <a:latin typeface="+mn-lt"/>
                <a:ea typeface="+mn-ea"/>
                <a:cs typeface="Calibri" panose="020F0502020204030204" pitchFamily="34" charset="0"/>
              </a:rPr>
              <a:t>Target Award: 4QFY24</a:t>
            </a:r>
          </a:p>
          <a:p>
            <a:endParaRPr lang="en-US" sz="1800" b="0" kern="1200" dirty="0">
              <a:solidFill>
                <a:schemeClr val="tx1"/>
              </a:solidFill>
              <a:latin typeface="+mn-lt"/>
              <a:ea typeface="+mn-ea"/>
              <a:cs typeface="Calibri" panose="020F0502020204030204" pitchFamily="34" charset="0"/>
            </a:endParaRPr>
          </a:p>
          <a:p>
            <a:r>
              <a:rPr lang="en-US" sz="1800" dirty="0">
                <a:solidFill>
                  <a:schemeClr val="tx1"/>
                </a:solidFill>
                <a:latin typeface="+mn-lt"/>
                <a:ea typeface="+mn-ea"/>
                <a:cs typeface="Calibri" panose="020F0502020204030204" pitchFamily="34" charset="0"/>
              </a:rPr>
              <a:t>Type of work: Deep water dredging </a:t>
            </a:r>
            <a:endParaRPr lang="en-US" sz="1800" b="0" kern="1200" dirty="0">
              <a:solidFill>
                <a:schemeClr val="tx1"/>
              </a:solidFill>
              <a:latin typeface="+mn-lt"/>
              <a:ea typeface="+mn-ea"/>
              <a:cs typeface="Calibri" panose="020F0502020204030204" pitchFamily="34" charset="0"/>
            </a:endParaRPr>
          </a:p>
          <a:p>
            <a:endParaRPr lang="en-US" sz="1800" b="0" kern="1200" dirty="0">
              <a:solidFill>
                <a:schemeClr val="tx1"/>
              </a:solidFill>
              <a:latin typeface="+mn-lt"/>
              <a:ea typeface="+mn-ea"/>
              <a:cs typeface="Calibri" panose="020F0502020204030204" pitchFamily="34" charset="0"/>
            </a:endParaRPr>
          </a:p>
          <a:p>
            <a:endParaRPr lang="en-US" sz="1400" dirty="0"/>
          </a:p>
        </p:txBody>
      </p:sp>
      <p:sp>
        <p:nvSpPr>
          <p:cNvPr id="5" name="Content Placeholder 4">
            <a:extLst>
              <a:ext uri="{FF2B5EF4-FFF2-40B4-BE49-F238E27FC236}">
                <a16:creationId xmlns:a16="http://schemas.microsoft.com/office/drawing/2014/main" id="{A60CBF6F-69DF-E59E-9ED3-914B1EDC3134}"/>
              </a:ext>
            </a:extLst>
          </p:cNvPr>
          <p:cNvSpPr>
            <a:spLocks noGrp="1"/>
          </p:cNvSpPr>
          <p:nvPr>
            <p:ph sz="quarter" idx="24"/>
          </p:nvPr>
        </p:nvSpPr>
        <p:spPr/>
        <p:txBody>
          <a:bodyPr/>
          <a:lstStyle/>
          <a:p>
            <a:r>
              <a:rPr lang="en-US" sz="1800" dirty="0"/>
              <a:t>Scope Tasks</a:t>
            </a:r>
          </a:p>
          <a:p>
            <a:endParaRPr lang="en-US" sz="1800" dirty="0"/>
          </a:p>
          <a:p>
            <a:pPr marL="285750" indent="-285750">
              <a:buFont typeface="Arial" panose="020B0604020202020204" pitchFamily="34" charset="0"/>
              <a:buChar char="•"/>
            </a:pPr>
            <a:r>
              <a:rPr lang="en-US" sz="1800" dirty="0"/>
              <a:t>Dredge approx. 172,000 cubic yards of material to a maximum depth of -60 feet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Disposal site adjacent to dredge prism </a:t>
            </a:r>
          </a:p>
        </p:txBody>
      </p:sp>
      <p:sp>
        <p:nvSpPr>
          <p:cNvPr id="7" name="Title 6">
            <a:extLst>
              <a:ext uri="{FF2B5EF4-FFF2-40B4-BE49-F238E27FC236}">
                <a16:creationId xmlns:a16="http://schemas.microsoft.com/office/drawing/2014/main" id="{7504725D-CF6E-E8C7-4B3C-61EC6F63ED38}"/>
              </a:ext>
            </a:extLst>
          </p:cNvPr>
          <p:cNvSpPr>
            <a:spLocks noGrp="1"/>
          </p:cNvSpPr>
          <p:nvPr>
            <p:ph type="title"/>
          </p:nvPr>
        </p:nvSpPr>
        <p:spPr>
          <a:xfrm>
            <a:off x="3363092" y="115770"/>
            <a:ext cx="10386814" cy="832920"/>
          </a:xfrm>
        </p:spPr>
        <p:txBody>
          <a:bodyPr/>
          <a:lstStyle/>
          <a:p>
            <a:r>
              <a:rPr lang="en-US" sz="2000" kern="1200" dirty="0">
                <a:solidFill>
                  <a:schemeClr val="tx1"/>
                </a:solidFill>
                <a:ea typeface="+mn-ea"/>
              </a:rPr>
              <a:t>Unalaska Dutch Harbor, Unalaska</a:t>
            </a:r>
            <a:endParaRPr lang="en-US" sz="2000" dirty="0"/>
          </a:p>
        </p:txBody>
      </p:sp>
      <p:pic>
        <p:nvPicPr>
          <p:cNvPr id="8" name="Content Placeholder 7">
            <a:extLst>
              <a:ext uri="{FF2B5EF4-FFF2-40B4-BE49-F238E27FC236}">
                <a16:creationId xmlns:a16="http://schemas.microsoft.com/office/drawing/2014/main" id="{99CE75AF-2471-4CCB-9834-F5B6B8342CB0}"/>
              </a:ext>
            </a:extLst>
          </p:cNvPr>
          <p:cNvPicPr>
            <a:picLocks noGrp="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266700" y="1317190"/>
            <a:ext cx="2649221" cy="2242820"/>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009C825-DFA7-4093-9F95-D14C508F58AD}"/>
              </a:ext>
            </a:extLst>
          </p:cNvPr>
          <p:cNvPicPr/>
          <p:nvPr/>
        </p:nvPicPr>
        <p:blipFill>
          <a:blip r:embed="rId3" cstate="email">
            <a:extLst>
              <a:ext uri="{28A0092B-C50C-407E-A947-70E740481C1C}">
                <a14:useLocalDpi xmlns:a14="http://schemas.microsoft.com/office/drawing/2010/main" val="0"/>
              </a:ext>
            </a:extLst>
          </a:blip>
          <a:srcRect/>
          <a:stretch/>
        </p:blipFill>
        <p:spPr>
          <a:xfrm>
            <a:off x="3120737" y="1317190"/>
            <a:ext cx="2822863" cy="2242820"/>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974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A8CF88-1539-EC38-713D-5FDF04980086}"/>
              </a:ext>
            </a:extLst>
          </p:cNvPr>
          <p:cNvSpPr>
            <a:spLocks noGrp="1"/>
          </p:cNvSpPr>
          <p:nvPr>
            <p:ph sz="quarter" idx="24"/>
          </p:nvPr>
        </p:nvSpPr>
        <p:spPr/>
        <p:txBody>
          <a:bodyPr/>
          <a:lstStyle/>
          <a:p>
            <a:r>
              <a:rPr lang="en-US" sz="1800" dirty="0"/>
              <a:t>Major Scope Tasks</a:t>
            </a:r>
          </a:p>
          <a:p>
            <a:endParaRPr lang="en-US" sz="1800" dirty="0"/>
          </a:p>
          <a:p>
            <a:pPr marL="285750" indent="-285750">
              <a:buFont typeface="Wingdings" panose="05000000000000000000" pitchFamily="2" charset="2"/>
              <a:buChar char="§"/>
            </a:pPr>
            <a:r>
              <a:rPr lang="en-US" sz="1800" dirty="0"/>
              <a:t>Construct concrete lined diversion/inlet channel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Construct concrete bypass diversion structure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Tunnel approximately 2000 linear feet of 18 foot diameter tunnel </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Construct outfall flume structure</a:t>
            </a:r>
          </a:p>
        </p:txBody>
      </p:sp>
      <p:sp>
        <p:nvSpPr>
          <p:cNvPr id="3" name="Content Placeholder 2">
            <a:extLst>
              <a:ext uri="{FF2B5EF4-FFF2-40B4-BE49-F238E27FC236}">
                <a16:creationId xmlns:a16="http://schemas.microsoft.com/office/drawing/2014/main" id="{E60558EA-3C2B-A975-1125-F3FA9404AECD}"/>
              </a:ext>
            </a:extLst>
          </p:cNvPr>
          <p:cNvSpPr>
            <a:spLocks noGrp="1"/>
          </p:cNvSpPr>
          <p:nvPr>
            <p:ph sz="quarter" idx="22"/>
          </p:nvPr>
        </p:nvSpPr>
        <p:spPr/>
        <p:txBody>
          <a:bodyPr/>
          <a:lstStyle/>
          <a:p>
            <a:endParaRPr lang="en-US" sz="1800"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The new flood diversion project would reduce the risk to life safety to the City of Seward posed by flood events from Lowell Creek. The project would construct a new 18-foot diameter tunnel capable of diverting flow of 8,500 cubic feet per second 150-foot-long tunnel outfall over Lowell Point Road, and refurbishment of the existing tunnel liner.</a:t>
            </a:r>
          </a:p>
          <a:p>
            <a:endParaRPr lang="en-US" dirty="0"/>
          </a:p>
        </p:txBody>
      </p:sp>
      <p:sp>
        <p:nvSpPr>
          <p:cNvPr id="4" name="Content Placeholder 3">
            <a:extLst>
              <a:ext uri="{FF2B5EF4-FFF2-40B4-BE49-F238E27FC236}">
                <a16:creationId xmlns:a16="http://schemas.microsoft.com/office/drawing/2014/main" id="{2892D4A1-3A25-9491-8AB6-D7B256462030}"/>
              </a:ext>
            </a:extLst>
          </p:cNvPr>
          <p:cNvSpPr>
            <a:spLocks noGrp="1"/>
          </p:cNvSpPr>
          <p:nvPr>
            <p:ph sz="quarter" idx="23"/>
          </p:nvPr>
        </p:nvSpPr>
        <p:spPr/>
        <p:txBody>
          <a:bodyPr/>
          <a:lstStyle/>
          <a:p>
            <a:r>
              <a:rPr lang="en-US" sz="1800" b="0" kern="1200" dirty="0">
                <a:solidFill>
                  <a:schemeClr val="tx1"/>
                </a:solidFill>
                <a:latin typeface="+mn-lt"/>
                <a:ea typeface="+mn-ea"/>
                <a:cs typeface="Calibri" panose="020F0502020204030204" pitchFamily="34" charset="0"/>
              </a:rPr>
              <a:t>Value: $150M - $200M</a:t>
            </a:r>
          </a:p>
          <a:p>
            <a:endParaRPr lang="en-US" sz="1800" dirty="0">
              <a:solidFill>
                <a:schemeClr val="tx1"/>
              </a:solidFill>
              <a:latin typeface="+mn-lt"/>
              <a:ea typeface="+mn-ea"/>
              <a:cs typeface="Calibri" panose="020F0502020204030204" pitchFamily="34" charset="0"/>
            </a:endParaRPr>
          </a:p>
          <a:p>
            <a:r>
              <a:rPr lang="en-US" sz="1800" b="0" kern="1200" dirty="0">
                <a:solidFill>
                  <a:schemeClr val="tx1"/>
                </a:solidFill>
                <a:latin typeface="+mn-lt"/>
                <a:ea typeface="+mn-ea"/>
                <a:cs typeface="Calibri" panose="020F0502020204030204" pitchFamily="34" charset="0"/>
              </a:rPr>
              <a:t>Target Award: 4QFY26</a:t>
            </a:r>
          </a:p>
          <a:p>
            <a:endParaRPr lang="en-US" sz="1800" b="0" kern="1200" dirty="0">
              <a:solidFill>
                <a:schemeClr val="tx1"/>
              </a:solidFill>
              <a:latin typeface="+mn-lt"/>
              <a:ea typeface="+mn-ea"/>
              <a:cs typeface="Calibri" panose="020F0502020204030204" pitchFamily="34" charset="0"/>
            </a:endParaRPr>
          </a:p>
          <a:p>
            <a:r>
              <a:rPr lang="en-US" sz="1800" dirty="0">
                <a:solidFill>
                  <a:schemeClr val="tx1"/>
                </a:solidFill>
                <a:latin typeface="+mn-lt"/>
                <a:ea typeface="+mn-ea"/>
                <a:cs typeface="Calibri" panose="020F0502020204030204" pitchFamily="34" charset="0"/>
              </a:rPr>
              <a:t>Type of work: Diversion structure </a:t>
            </a:r>
            <a:r>
              <a:rPr lang="en-US" sz="1600" dirty="0">
                <a:solidFill>
                  <a:schemeClr val="tx1"/>
                </a:solidFill>
                <a:latin typeface="+mn-lt"/>
                <a:ea typeface="+mn-ea"/>
                <a:cs typeface="Calibri" panose="020F0502020204030204" pitchFamily="34" charset="0"/>
              </a:rPr>
              <a:t>and tunnel construction </a:t>
            </a:r>
            <a:endParaRPr lang="en-US" sz="1600" b="0" kern="1200" dirty="0">
              <a:solidFill>
                <a:schemeClr val="tx1"/>
              </a:solidFill>
              <a:latin typeface="+mn-lt"/>
              <a:ea typeface="+mn-ea"/>
              <a:cs typeface="Calibri" panose="020F0502020204030204" pitchFamily="34" charset="0"/>
            </a:endParaRPr>
          </a:p>
          <a:p>
            <a:endParaRPr lang="en-US" sz="900" b="0" kern="1200" dirty="0">
              <a:solidFill>
                <a:schemeClr val="tx1"/>
              </a:solidFill>
              <a:latin typeface="+mn-lt"/>
              <a:ea typeface="+mn-ea"/>
              <a:cs typeface="Calibri" panose="020F0502020204030204" pitchFamily="34" charset="0"/>
            </a:endParaRPr>
          </a:p>
          <a:p>
            <a:endParaRPr lang="en-US" dirty="0"/>
          </a:p>
        </p:txBody>
      </p:sp>
      <p:sp>
        <p:nvSpPr>
          <p:cNvPr id="7" name="Title 6">
            <a:extLst>
              <a:ext uri="{FF2B5EF4-FFF2-40B4-BE49-F238E27FC236}">
                <a16:creationId xmlns:a16="http://schemas.microsoft.com/office/drawing/2014/main" id="{18A2B6B7-8928-78E6-5AF0-8ADEC1AD8253}"/>
              </a:ext>
            </a:extLst>
          </p:cNvPr>
          <p:cNvSpPr>
            <a:spLocks noGrp="1"/>
          </p:cNvSpPr>
          <p:nvPr>
            <p:ph type="title"/>
          </p:nvPr>
        </p:nvSpPr>
        <p:spPr>
          <a:xfrm>
            <a:off x="2599613" y="182869"/>
            <a:ext cx="10386814" cy="832920"/>
          </a:xfrm>
        </p:spPr>
        <p:txBody>
          <a:bodyPr/>
          <a:lstStyle/>
          <a:p>
            <a:r>
              <a:rPr lang="en-US" sz="2000" kern="1200" dirty="0">
                <a:solidFill>
                  <a:schemeClr val="tx1"/>
                </a:solidFill>
                <a:ea typeface="+mn-ea"/>
              </a:rPr>
              <a:t>Lowell Creek – Flood Diversion System, Seward</a:t>
            </a:r>
            <a:br>
              <a:rPr lang="en-US" sz="2000" kern="1200" dirty="0">
                <a:solidFill>
                  <a:schemeClr val="tx1"/>
                </a:solidFill>
                <a:ea typeface="+mn-ea"/>
              </a:rPr>
            </a:br>
            <a:endParaRPr lang="en-US" sz="2000" dirty="0"/>
          </a:p>
        </p:txBody>
      </p:sp>
      <p:pic>
        <p:nvPicPr>
          <p:cNvPr id="8" name="Content Placeholder 4">
            <a:extLst>
              <a:ext uri="{FF2B5EF4-FFF2-40B4-BE49-F238E27FC236}">
                <a16:creationId xmlns:a16="http://schemas.microsoft.com/office/drawing/2014/main" id="{CFB2E507-63B7-5447-E750-EC6F12520682}"/>
              </a:ext>
            </a:extLst>
          </p:cNvPr>
          <p:cNvPicPr>
            <a:picLocks noGrp="1" noChangeAspect="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266699" y="1028699"/>
            <a:ext cx="2901373" cy="2300321"/>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924E25C-44CE-CE86-E373-8484CF1671AD}"/>
              </a:ext>
            </a:extLst>
          </p:cNvPr>
          <p:cNvPicPr>
            <a:picLocks noChangeAspect="1"/>
          </p:cNvPicPr>
          <p:nvPr/>
        </p:nvPicPr>
        <p:blipFill rotWithShape="1">
          <a:blip r:embed="rId3"/>
          <a:srcRect t="24623"/>
          <a:stretch/>
        </p:blipFill>
        <p:spPr>
          <a:xfrm>
            <a:off x="3584014" y="990286"/>
            <a:ext cx="2172244" cy="2377145"/>
          </a:xfrm>
          <a:prstGeom prst="rect">
            <a:avLst/>
          </a:prstGeom>
          <a:solidFill>
            <a:srgbClr val="FFFFFF">
              <a:shade val="85000"/>
            </a:srgbClr>
          </a:solidFill>
          <a:ln w="38100" cap="sq">
            <a:solidFill>
              <a:srgbClr val="7273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668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8C8DC-0AB0-0539-57C7-79BDA4612C9F}"/>
              </a:ext>
            </a:extLst>
          </p:cNvPr>
          <p:cNvSpPr>
            <a:spLocks noGrp="1"/>
          </p:cNvSpPr>
          <p:nvPr>
            <p:ph type="title"/>
          </p:nvPr>
        </p:nvSpPr>
        <p:spPr/>
        <p:txBody>
          <a:bodyPr/>
          <a:lstStyle/>
          <a:p>
            <a:r>
              <a:rPr lang="en-US" sz="2800"/>
              <a:t>environmental OPPORTUNITIES</a:t>
            </a:r>
            <a:br>
              <a:rPr lang="en-US" sz="2800"/>
            </a:br>
            <a:r>
              <a:rPr lang="en-US" sz="2800"/>
              <a:t>FISCAL YEAR 2024</a:t>
            </a:r>
          </a:p>
        </p:txBody>
      </p:sp>
      <p:graphicFrame>
        <p:nvGraphicFramePr>
          <p:cNvPr id="2" name="Table 1">
            <a:extLst>
              <a:ext uri="{FF2B5EF4-FFF2-40B4-BE49-F238E27FC236}">
                <a16:creationId xmlns:a16="http://schemas.microsoft.com/office/drawing/2014/main" id="{2ECD18CF-01FA-2254-C399-642E7CDA5F89}"/>
              </a:ext>
            </a:extLst>
          </p:cNvPr>
          <p:cNvGraphicFramePr>
            <a:graphicFrameLocks noGrp="1"/>
          </p:cNvGraphicFramePr>
          <p:nvPr>
            <p:extLst>
              <p:ext uri="{D42A27DB-BD31-4B8C-83A1-F6EECF244321}">
                <p14:modId xmlns:p14="http://schemas.microsoft.com/office/powerpoint/2010/main" val="4230998426"/>
              </p:ext>
            </p:extLst>
          </p:nvPr>
        </p:nvGraphicFramePr>
        <p:xfrm>
          <a:off x="266700" y="1028700"/>
          <a:ext cx="11620500" cy="3140963"/>
        </p:xfrm>
        <a:graphic>
          <a:graphicData uri="http://schemas.openxmlformats.org/drawingml/2006/table">
            <a:tbl>
              <a:tblPr firstRow="1" bandRow="1"/>
              <a:tblGrid>
                <a:gridCol w="4329772">
                  <a:extLst>
                    <a:ext uri="{9D8B030D-6E8A-4147-A177-3AD203B41FA5}">
                      <a16:colId xmlns:a16="http://schemas.microsoft.com/office/drawing/2014/main" val="3068146285"/>
                    </a:ext>
                  </a:extLst>
                </a:gridCol>
                <a:gridCol w="1304864">
                  <a:extLst>
                    <a:ext uri="{9D8B030D-6E8A-4147-A177-3AD203B41FA5}">
                      <a16:colId xmlns:a16="http://schemas.microsoft.com/office/drawing/2014/main" val="2380644764"/>
                    </a:ext>
                  </a:extLst>
                </a:gridCol>
                <a:gridCol w="1394626">
                  <a:extLst>
                    <a:ext uri="{9D8B030D-6E8A-4147-A177-3AD203B41FA5}">
                      <a16:colId xmlns:a16="http://schemas.microsoft.com/office/drawing/2014/main" val="990830527"/>
                    </a:ext>
                  </a:extLst>
                </a:gridCol>
                <a:gridCol w="1394626">
                  <a:extLst>
                    <a:ext uri="{9D8B030D-6E8A-4147-A177-3AD203B41FA5}">
                      <a16:colId xmlns:a16="http://schemas.microsoft.com/office/drawing/2014/main" val="1168555371"/>
                    </a:ext>
                  </a:extLst>
                </a:gridCol>
                <a:gridCol w="1699465">
                  <a:extLst>
                    <a:ext uri="{9D8B030D-6E8A-4147-A177-3AD203B41FA5}">
                      <a16:colId xmlns:a16="http://schemas.microsoft.com/office/drawing/2014/main" val="2429771615"/>
                    </a:ext>
                  </a:extLst>
                </a:gridCol>
                <a:gridCol w="1497147">
                  <a:extLst>
                    <a:ext uri="{9D8B030D-6E8A-4147-A177-3AD203B41FA5}">
                      <a16:colId xmlns:a16="http://schemas.microsoft.com/office/drawing/2014/main" val="279943343"/>
                    </a:ext>
                  </a:extLst>
                </a:gridCol>
              </a:tblGrid>
              <a:tr h="58591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chemeClr val="tx2"/>
                          </a:solidFill>
                          <a:latin typeface="+mn-lt"/>
                          <a:cs typeface="Calibri" panose="020F0502020204030204" pitchFamily="34" charset="0"/>
                        </a:rPr>
                        <a:t>PROGRAM / PROJECT</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chemeClr val="tx2"/>
                          </a:solidFill>
                          <a:latin typeface="+mn-lt"/>
                          <a:cs typeface="Calibri" panose="020F0502020204030204" pitchFamily="34" charset="0"/>
                        </a:rPr>
                        <a:t>VALUE</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400" b="1">
                          <a:solidFill>
                            <a:schemeClr val="tx2"/>
                          </a:solidFill>
                          <a:latin typeface="+mn-lt"/>
                          <a:cs typeface="Calibri" panose="020F0502020204030204" pitchFamily="34" charset="0"/>
                        </a:rPr>
                        <a:t>Execution Strategy</a:t>
                      </a: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chemeClr val="tx2"/>
                          </a:solidFill>
                          <a:latin typeface="+mn-lt"/>
                          <a:cs typeface="Calibri" panose="020F0502020204030204" pitchFamily="34" charset="0"/>
                        </a:rPr>
                        <a:t>CONTRACT</a:t>
                      </a:r>
                      <a:r>
                        <a:rPr lang="en-US" sz="1400" b="1" baseline="0">
                          <a:solidFill>
                            <a:schemeClr val="tx2"/>
                          </a:solidFill>
                          <a:latin typeface="+mn-lt"/>
                          <a:cs typeface="Calibri" panose="020F0502020204030204" pitchFamily="34" charset="0"/>
                        </a:rPr>
                        <a:t> TYPES</a:t>
                      </a:r>
                      <a:endParaRPr lang="en-US" sz="1400" b="1">
                        <a:solidFill>
                          <a:schemeClr val="tx2"/>
                        </a:solidFill>
                        <a:latin typeface="+mn-lt"/>
                        <a:cs typeface="Calibri" panose="020F0502020204030204" pitchFamily="34" charset="0"/>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chemeClr val="tx2"/>
                          </a:solidFill>
                          <a:latin typeface="+mn-lt"/>
                          <a:cs typeface="Calibri" panose="020F0502020204030204" pitchFamily="34" charset="0"/>
                        </a:rPr>
                        <a:t>SOLICITATION</a:t>
                      </a:r>
                      <a:r>
                        <a:rPr lang="en-US" sz="1400" b="1" baseline="0">
                          <a:solidFill>
                            <a:schemeClr val="tx2"/>
                          </a:solidFill>
                          <a:latin typeface="+mn-lt"/>
                          <a:cs typeface="Calibri" panose="020F0502020204030204" pitchFamily="34" charset="0"/>
                        </a:rPr>
                        <a:t> TARGET</a:t>
                      </a:r>
                      <a:endParaRPr lang="en-US" sz="1400" b="1">
                        <a:solidFill>
                          <a:schemeClr val="tx2"/>
                        </a:solidFill>
                        <a:latin typeface="+mn-lt"/>
                        <a:cs typeface="Calibri" panose="020F0502020204030204" pitchFamily="34" charset="0"/>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r>
                        <a:rPr lang="en-US" sz="1400" b="1">
                          <a:solidFill>
                            <a:schemeClr val="tx2"/>
                          </a:solidFill>
                          <a:latin typeface="+mn-lt"/>
                          <a:cs typeface="Calibri" panose="020F0502020204030204" pitchFamily="34" charset="0"/>
                        </a:rPr>
                        <a:t>AWARD</a:t>
                      </a:r>
                      <a:r>
                        <a:rPr lang="en-US" sz="1400" b="1" baseline="0">
                          <a:solidFill>
                            <a:schemeClr val="tx2"/>
                          </a:solidFill>
                          <a:latin typeface="+mn-lt"/>
                          <a:cs typeface="Calibri" panose="020F0502020204030204" pitchFamily="34" charset="0"/>
                        </a:rPr>
                        <a:t> TARGET</a:t>
                      </a:r>
                      <a:endParaRPr lang="en-US" sz="1400" b="1">
                        <a:solidFill>
                          <a:schemeClr val="tx2"/>
                        </a:solidFill>
                        <a:latin typeface="+mn-lt"/>
                        <a:cs typeface="Calibri" panose="020F0502020204030204" pitchFamily="34" charset="0"/>
                      </a:endParaRPr>
                    </a:p>
                  </a:txBody>
                  <a:tcPr marL="91413" marR="91413" marT="45718" marB="45718"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E8778"/>
                    </a:solidFill>
                  </a:tcPr>
                </a:tc>
                <a:extLst>
                  <a:ext uri="{0D108BD9-81ED-4DB2-BD59-A6C34878D82A}">
                    <a16:rowId xmlns:a16="http://schemas.microsoft.com/office/drawing/2014/main" val="3719225353"/>
                  </a:ext>
                </a:extLst>
              </a:tr>
              <a:tr h="52847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0805" marR="727075">
                        <a:lnSpc>
                          <a:spcPct val="100000"/>
                        </a:lnSpc>
                        <a:spcBef>
                          <a:spcPts val="315"/>
                        </a:spcBef>
                      </a:pPr>
                      <a:r>
                        <a:rPr sz="1400">
                          <a:solidFill>
                            <a:srgbClr val="211F1F"/>
                          </a:solidFill>
                          <a:latin typeface="Arial"/>
                          <a:cs typeface="Arial"/>
                        </a:rPr>
                        <a:t>Army</a:t>
                      </a:r>
                      <a:r>
                        <a:rPr sz="1400" spc="-45">
                          <a:solidFill>
                            <a:srgbClr val="211F1F"/>
                          </a:solidFill>
                          <a:latin typeface="Arial"/>
                          <a:cs typeface="Arial"/>
                        </a:rPr>
                        <a:t> </a:t>
                      </a:r>
                      <a:r>
                        <a:rPr sz="1400" spc="-10">
                          <a:solidFill>
                            <a:srgbClr val="211F1F"/>
                          </a:solidFill>
                          <a:latin typeface="Arial"/>
                          <a:cs typeface="Arial"/>
                        </a:rPr>
                        <a:t>and</a:t>
                      </a:r>
                      <a:r>
                        <a:rPr sz="1400" spc="-90">
                          <a:solidFill>
                            <a:srgbClr val="211F1F"/>
                          </a:solidFill>
                          <a:latin typeface="Arial"/>
                          <a:cs typeface="Arial"/>
                        </a:rPr>
                        <a:t> </a:t>
                      </a:r>
                      <a:r>
                        <a:rPr sz="1400">
                          <a:solidFill>
                            <a:srgbClr val="211F1F"/>
                          </a:solidFill>
                          <a:latin typeface="Arial"/>
                          <a:cs typeface="Arial"/>
                        </a:rPr>
                        <a:t>Air</a:t>
                      </a:r>
                      <a:r>
                        <a:rPr sz="1400" spc="-20">
                          <a:solidFill>
                            <a:srgbClr val="211F1F"/>
                          </a:solidFill>
                          <a:latin typeface="Arial"/>
                          <a:cs typeface="Arial"/>
                        </a:rPr>
                        <a:t> Force </a:t>
                      </a:r>
                      <a:r>
                        <a:rPr sz="1400" spc="-10">
                          <a:solidFill>
                            <a:srgbClr val="211F1F"/>
                          </a:solidFill>
                          <a:latin typeface="Arial"/>
                          <a:cs typeface="Arial"/>
                        </a:rPr>
                        <a:t>Environmental</a:t>
                      </a:r>
                      <a:r>
                        <a:rPr sz="1400" spc="-15">
                          <a:solidFill>
                            <a:srgbClr val="211F1F"/>
                          </a:solidFill>
                          <a:latin typeface="Arial"/>
                          <a:cs typeface="Arial"/>
                        </a:rPr>
                        <a:t> </a:t>
                      </a:r>
                      <a:r>
                        <a:rPr sz="1400">
                          <a:solidFill>
                            <a:srgbClr val="211F1F"/>
                          </a:solidFill>
                          <a:latin typeface="Arial"/>
                          <a:cs typeface="Arial"/>
                        </a:rPr>
                        <a:t>Restoration</a:t>
                      </a:r>
                      <a:r>
                        <a:rPr sz="1400" spc="-25">
                          <a:solidFill>
                            <a:srgbClr val="211F1F"/>
                          </a:solidFill>
                          <a:latin typeface="Arial"/>
                          <a:cs typeface="Arial"/>
                        </a:rPr>
                        <a:t> </a:t>
                      </a:r>
                      <a:r>
                        <a:rPr sz="1400" spc="-10">
                          <a:solidFill>
                            <a:srgbClr val="211F1F"/>
                          </a:solidFill>
                          <a:latin typeface="Arial"/>
                          <a:cs typeface="Arial"/>
                        </a:rPr>
                        <a:t>Programs</a:t>
                      </a:r>
                      <a:endParaRPr sz="1400">
                        <a:latin typeface="Arial"/>
                        <a:cs typeface="Arial"/>
                      </a:endParaRPr>
                    </a:p>
                  </a:txBody>
                  <a:tcPr marL="0" marR="0" marT="4000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55"/>
                        </a:spcBef>
                      </a:pPr>
                      <a:r>
                        <a:rPr sz="1400" spc="-20">
                          <a:solidFill>
                            <a:srgbClr val="0000FF"/>
                          </a:solidFill>
                          <a:latin typeface="Arial"/>
                          <a:cs typeface="Arial"/>
                        </a:rPr>
                        <a:t>$</a:t>
                      </a:r>
                      <a:r>
                        <a:rPr lang="en-US" sz="1400" spc="-20">
                          <a:solidFill>
                            <a:srgbClr val="0000FF"/>
                          </a:solidFill>
                          <a:latin typeface="Arial"/>
                          <a:cs typeface="Arial"/>
                        </a:rPr>
                        <a:t>15</a:t>
                      </a:r>
                      <a:r>
                        <a:rPr sz="1400" spc="-20">
                          <a:solidFill>
                            <a:srgbClr val="0000FF"/>
                          </a:solidFill>
                          <a:latin typeface="Arial"/>
                          <a:cs typeface="Arial"/>
                        </a:rPr>
                        <a:t>M</a:t>
                      </a:r>
                      <a:endParaRPr sz="1400">
                        <a:solidFill>
                          <a:srgbClr val="0000FF"/>
                        </a:solidFill>
                        <a:latin typeface="Arial"/>
                        <a:cs typeface="Arial"/>
                      </a:endParaRPr>
                    </a:p>
                  </a:txBody>
                  <a:tcPr marL="0" marR="0" marT="14668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marR="236854" indent="-58419">
                        <a:lnSpc>
                          <a:spcPct val="100000"/>
                        </a:lnSpc>
                        <a:spcBef>
                          <a:spcPts val="315"/>
                        </a:spcBef>
                      </a:pPr>
                      <a:r>
                        <a:rPr sz="1400">
                          <a:solidFill>
                            <a:srgbClr val="211F1F"/>
                          </a:solidFill>
                          <a:latin typeface="Arial"/>
                          <a:cs typeface="Arial"/>
                        </a:rPr>
                        <a:t>AE</a:t>
                      </a:r>
                      <a:r>
                        <a:rPr sz="1400" spc="-5">
                          <a:solidFill>
                            <a:srgbClr val="211F1F"/>
                          </a:solidFill>
                          <a:latin typeface="Arial"/>
                          <a:cs typeface="Arial"/>
                        </a:rPr>
                        <a:t> </a:t>
                      </a:r>
                      <a:r>
                        <a:rPr sz="1400">
                          <a:solidFill>
                            <a:srgbClr val="211F1F"/>
                          </a:solidFill>
                          <a:latin typeface="Arial"/>
                          <a:cs typeface="Arial"/>
                        </a:rPr>
                        <a:t>or</a:t>
                      </a:r>
                      <a:r>
                        <a:rPr sz="1400" spc="-30">
                          <a:solidFill>
                            <a:srgbClr val="211F1F"/>
                          </a:solidFill>
                          <a:latin typeface="Arial"/>
                          <a:cs typeface="Arial"/>
                        </a:rPr>
                        <a:t> </a:t>
                      </a:r>
                      <a:r>
                        <a:rPr sz="1400" spc="-25">
                          <a:solidFill>
                            <a:srgbClr val="211F1F"/>
                          </a:solidFill>
                          <a:latin typeface="Arial"/>
                          <a:cs typeface="Arial"/>
                        </a:rPr>
                        <a:t>Env </a:t>
                      </a:r>
                      <a:r>
                        <a:rPr sz="1400" spc="-10">
                          <a:solidFill>
                            <a:srgbClr val="211F1F"/>
                          </a:solidFill>
                          <a:latin typeface="Arial"/>
                          <a:cs typeface="Arial"/>
                        </a:rPr>
                        <a:t>Services</a:t>
                      </a:r>
                      <a:endParaRPr sz="1400">
                        <a:latin typeface="Arial"/>
                        <a:cs typeface="Arial"/>
                      </a:endParaRPr>
                    </a:p>
                  </a:txBody>
                  <a:tcPr marL="0" marR="0" marT="4000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55"/>
                        </a:spcBef>
                      </a:pPr>
                      <a:r>
                        <a:rPr sz="1400" spc="-10">
                          <a:solidFill>
                            <a:srgbClr val="211F1F"/>
                          </a:solidFill>
                          <a:latin typeface="Arial"/>
                          <a:cs typeface="Arial"/>
                        </a:rPr>
                        <a:t>Various</a:t>
                      </a:r>
                      <a:endParaRPr sz="1400">
                        <a:latin typeface="Arial"/>
                        <a:cs typeface="Arial"/>
                      </a:endParaRPr>
                    </a:p>
                  </a:txBody>
                  <a:tcPr marL="0" marR="0" marT="14668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1155"/>
                        </a:spcBef>
                      </a:pPr>
                      <a:r>
                        <a:rPr sz="1400" spc="-10">
                          <a:solidFill>
                            <a:srgbClr val="211F1F"/>
                          </a:solidFill>
                          <a:latin typeface="Arial"/>
                          <a:cs typeface="Arial"/>
                        </a:rPr>
                        <a:t>2Q-</a:t>
                      </a:r>
                      <a:r>
                        <a:rPr lang="en-US" sz="1400" spc="-10">
                          <a:solidFill>
                            <a:srgbClr val="211F1F"/>
                          </a:solidFill>
                          <a:latin typeface="Arial"/>
                          <a:cs typeface="Arial"/>
                        </a:rPr>
                        <a:t>3</a:t>
                      </a:r>
                      <a:r>
                        <a:rPr sz="1400" spc="-10">
                          <a:solidFill>
                            <a:srgbClr val="211F1F"/>
                          </a:solidFill>
                          <a:latin typeface="Arial"/>
                          <a:cs typeface="Arial"/>
                        </a:rPr>
                        <a:t>QFY24</a:t>
                      </a:r>
                      <a:endParaRPr sz="1400">
                        <a:latin typeface="Arial"/>
                        <a:cs typeface="Arial"/>
                      </a:endParaRPr>
                    </a:p>
                  </a:txBody>
                  <a:tcPr marL="0" marR="0" marT="14668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62585" marR="354330" indent="39370">
                        <a:lnSpc>
                          <a:spcPct val="100000"/>
                        </a:lnSpc>
                        <a:spcBef>
                          <a:spcPts val="320"/>
                        </a:spcBef>
                      </a:pPr>
                      <a:r>
                        <a:rPr sz="1400">
                          <a:solidFill>
                            <a:srgbClr val="211F1F"/>
                          </a:solidFill>
                          <a:latin typeface="Arial"/>
                          <a:cs typeface="Arial"/>
                        </a:rPr>
                        <a:t>3Q</a:t>
                      </a:r>
                      <a:r>
                        <a:rPr sz="1400" spc="-25">
                          <a:solidFill>
                            <a:srgbClr val="211F1F"/>
                          </a:solidFill>
                          <a:latin typeface="Arial"/>
                          <a:cs typeface="Arial"/>
                        </a:rPr>
                        <a:t> and </a:t>
                      </a:r>
                      <a:r>
                        <a:rPr sz="1400" spc="-10">
                          <a:solidFill>
                            <a:srgbClr val="211F1F"/>
                          </a:solidFill>
                          <a:latin typeface="Arial"/>
                          <a:cs typeface="Arial"/>
                        </a:rPr>
                        <a:t>4QFY24</a:t>
                      </a:r>
                      <a:endParaRPr sz="1400">
                        <a:latin typeface="Arial"/>
                        <a:cs typeface="Arial"/>
                      </a:endParaRPr>
                    </a:p>
                  </a:txBody>
                  <a:tcPr marL="0" marR="0" marT="4064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452523597"/>
                  </a:ext>
                </a:extLst>
              </a:tr>
              <a:tr h="528474">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0805">
                        <a:lnSpc>
                          <a:spcPct val="100000"/>
                        </a:lnSpc>
                        <a:spcBef>
                          <a:spcPts val="1160"/>
                        </a:spcBef>
                      </a:pPr>
                      <a:r>
                        <a:rPr sz="1400">
                          <a:solidFill>
                            <a:srgbClr val="211F1F"/>
                          </a:solidFill>
                          <a:latin typeface="Arial"/>
                          <a:cs typeface="Arial"/>
                        </a:rPr>
                        <a:t>Formerly</a:t>
                      </a:r>
                      <a:r>
                        <a:rPr sz="1400" spc="-50">
                          <a:solidFill>
                            <a:srgbClr val="211F1F"/>
                          </a:solidFill>
                          <a:latin typeface="Arial"/>
                          <a:cs typeface="Arial"/>
                        </a:rPr>
                        <a:t> </a:t>
                      </a:r>
                      <a:r>
                        <a:rPr sz="1400">
                          <a:solidFill>
                            <a:srgbClr val="211F1F"/>
                          </a:solidFill>
                          <a:latin typeface="Arial"/>
                          <a:cs typeface="Arial"/>
                        </a:rPr>
                        <a:t>Used</a:t>
                      </a:r>
                      <a:r>
                        <a:rPr sz="1400" spc="-40">
                          <a:solidFill>
                            <a:srgbClr val="211F1F"/>
                          </a:solidFill>
                          <a:latin typeface="Arial"/>
                          <a:cs typeface="Arial"/>
                        </a:rPr>
                        <a:t> </a:t>
                      </a:r>
                      <a:r>
                        <a:rPr sz="1400">
                          <a:solidFill>
                            <a:srgbClr val="211F1F"/>
                          </a:solidFill>
                          <a:latin typeface="Arial"/>
                          <a:cs typeface="Arial"/>
                        </a:rPr>
                        <a:t>Defense</a:t>
                      </a:r>
                      <a:r>
                        <a:rPr sz="1400" spc="-65">
                          <a:solidFill>
                            <a:srgbClr val="211F1F"/>
                          </a:solidFill>
                          <a:latin typeface="Arial"/>
                          <a:cs typeface="Arial"/>
                        </a:rPr>
                        <a:t> </a:t>
                      </a:r>
                      <a:r>
                        <a:rPr sz="1400">
                          <a:solidFill>
                            <a:srgbClr val="211F1F"/>
                          </a:solidFill>
                          <a:latin typeface="Arial"/>
                          <a:cs typeface="Arial"/>
                        </a:rPr>
                        <a:t>Sites</a:t>
                      </a:r>
                      <a:r>
                        <a:rPr sz="1400" spc="-35">
                          <a:solidFill>
                            <a:srgbClr val="211F1F"/>
                          </a:solidFill>
                          <a:latin typeface="Arial"/>
                          <a:cs typeface="Arial"/>
                        </a:rPr>
                        <a:t> </a:t>
                      </a:r>
                      <a:r>
                        <a:rPr sz="1400">
                          <a:solidFill>
                            <a:srgbClr val="211F1F"/>
                          </a:solidFill>
                          <a:latin typeface="Arial"/>
                          <a:cs typeface="Arial"/>
                        </a:rPr>
                        <a:t>(FUDS)</a:t>
                      </a:r>
                      <a:r>
                        <a:rPr sz="1400" spc="-30">
                          <a:solidFill>
                            <a:srgbClr val="211F1F"/>
                          </a:solidFill>
                          <a:latin typeface="Arial"/>
                          <a:cs typeface="Arial"/>
                        </a:rPr>
                        <a:t> </a:t>
                      </a:r>
                      <a:r>
                        <a:rPr sz="1400" spc="-10">
                          <a:solidFill>
                            <a:srgbClr val="211F1F"/>
                          </a:solidFill>
                          <a:latin typeface="Arial"/>
                          <a:cs typeface="Arial"/>
                        </a:rPr>
                        <a:t>Program</a:t>
                      </a:r>
                      <a:endParaRPr sz="1400">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0"/>
                        </a:spcBef>
                      </a:pPr>
                      <a:r>
                        <a:rPr sz="1400" spc="-25">
                          <a:solidFill>
                            <a:srgbClr val="0000FF"/>
                          </a:solidFill>
                          <a:latin typeface="Arial"/>
                          <a:cs typeface="Arial"/>
                        </a:rPr>
                        <a:t>$</a:t>
                      </a:r>
                      <a:r>
                        <a:rPr lang="en-US" sz="1400" spc="-25">
                          <a:solidFill>
                            <a:srgbClr val="0000FF"/>
                          </a:solidFill>
                          <a:latin typeface="Arial"/>
                          <a:cs typeface="Arial"/>
                        </a:rPr>
                        <a:t>16</a:t>
                      </a:r>
                      <a:r>
                        <a:rPr sz="1400" spc="-25">
                          <a:solidFill>
                            <a:srgbClr val="0000FF"/>
                          </a:solidFill>
                          <a:latin typeface="Arial"/>
                          <a:cs typeface="Arial"/>
                        </a:rPr>
                        <a:t>M</a:t>
                      </a:r>
                      <a:endParaRPr sz="1400">
                        <a:solidFill>
                          <a:srgbClr val="0000FF"/>
                        </a:solidFill>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marR="236854" indent="-58419">
                        <a:lnSpc>
                          <a:spcPct val="100000"/>
                        </a:lnSpc>
                        <a:spcBef>
                          <a:spcPts val="320"/>
                        </a:spcBef>
                      </a:pPr>
                      <a:r>
                        <a:rPr sz="1400">
                          <a:solidFill>
                            <a:srgbClr val="211F1F"/>
                          </a:solidFill>
                          <a:latin typeface="Arial"/>
                          <a:cs typeface="Arial"/>
                        </a:rPr>
                        <a:t>AE</a:t>
                      </a:r>
                      <a:r>
                        <a:rPr sz="1400" spc="-5">
                          <a:solidFill>
                            <a:srgbClr val="211F1F"/>
                          </a:solidFill>
                          <a:latin typeface="Arial"/>
                          <a:cs typeface="Arial"/>
                        </a:rPr>
                        <a:t> </a:t>
                      </a:r>
                      <a:r>
                        <a:rPr sz="1400">
                          <a:solidFill>
                            <a:srgbClr val="211F1F"/>
                          </a:solidFill>
                          <a:latin typeface="Arial"/>
                          <a:cs typeface="Arial"/>
                        </a:rPr>
                        <a:t>or</a:t>
                      </a:r>
                      <a:r>
                        <a:rPr sz="1400" spc="-30">
                          <a:solidFill>
                            <a:srgbClr val="211F1F"/>
                          </a:solidFill>
                          <a:latin typeface="Arial"/>
                          <a:cs typeface="Arial"/>
                        </a:rPr>
                        <a:t> </a:t>
                      </a:r>
                      <a:r>
                        <a:rPr sz="1400" spc="-25">
                          <a:solidFill>
                            <a:srgbClr val="211F1F"/>
                          </a:solidFill>
                          <a:latin typeface="Arial"/>
                          <a:cs typeface="Arial"/>
                        </a:rPr>
                        <a:t>Env </a:t>
                      </a:r>
                      <a:r>
                        <a:rPr sz="1400" spc="-10">
                          <a:solidFill>
                            <a:srgbClr val="211F1F"/>
                          </a:solidFill>
                          <a:latin typeface="Arial"/>
                          <a:cs typeface="Arial"/>
                        </a:rPr>
                        <a:t>Services</a:t>
                      </a:r>
                      <a:endParaRPr sz="1400">
                        <a:latin typeface="Arial"/>
                        <a:cs typeface="Arial"/>
                      </a:endParaRPr>
                    </a:p>
                  </a:txBody>
                  <a:tcPr marL="0" marR="0" marT="4064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0"/>
                        </a:spcBef>
                      </a:pPr>
                      <a:r>
                        <a:rPr sz="1400" spc="-10">
                          <a:solidFill>
                            <a:srgbClr val="211F1F"/>
                          </a:solidFill>
                          <a:latin typeface="Arial"/>
                          <a:cs typeface="Arial"/>
                        </a:rPr>
                        <a:t>Various</a:t>
                      </a:r>
                      <a:endParaRPr sz="1400">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1160"/>
                        </a:spcBef>
                      </a:pPr>
                      <a:r>
                        <a:rPr sz="1400" spc="-10">
                          <a:solidFill>
                            <a:srgbClr val="211F1F"/>
                          </a:solidFill>
                          <a:latin typeface="Arial"/>
                          <a:cs typeface="Arial"/>
                        </a:rPr>
                        <a:t>1Q-3QFY24</a:t>
                      </a:r>
                      <a:endParaRPr sz="1400">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1160"/>
                        </a:spcBef>
                      </a:pPr>
                      <a:r>
                        <a:rPr sz="1400" spc="-10">
                          <a:solidFill>
                            <a:srgbClr val="211F1F"/>
                          </a:solidFill>
                          <a:latin typeface="Arial"/>
                          <a:cs typeface="Arial"/>
                        </a:rPr>
                        <a:t>3QFY24</a:t>
                      </a:r>
                      <a:endParaRPr sz="1400">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997715348"/>
                  </a:ext>
                </a:extLst>
              </a:tr>
              <a:tr h="649823">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0805" marR="188595">
                        <a:lnSpc>
                          <a:spcPct val="100000"/>
                        </a:lnSpc>
                        <a:spcBef>
                          <a:spcPts val="320"/>
                        </a:spcBef>
                      </a:pPr>
                      <a:r>
                        <a:rPr sz="1400">
                          <a:solidFill>
                            <a:srgbClr val="211F1F"/>
                          </a:solidFill>
                          <a:latin typeface="Arial"/>
                          <a:cs typeface="Arial"/>
                        </a:rPr>
                        <a:t>Army</a:t>
                      </a:r>
                      <a:r>
                        <a:rPr sz="1400" spc="-40">
                          <a:solidFill>
                            <a:srgbClr val="211F1F"/>
                          </a:solidFill>
                          <a:latin typeface="Arial"/>
                          <a:cs typeface="Arial"/>
                        </a:rPr>
                        <a:t> </a:t>
                      </a:r>
                      <a:r>
                        <a:rPr sz="1400" spc="-10">
                          <a:solidFill>
                            <a:srgbClr val="211F1F"/>
                          </a:solidFill>
                          <a:latin typeface="Arial"/>
                          <a:cs typeface="Arial"/>
                        </a:rPr>
                        <a:t>and</a:t>
                      </a:r>
                      <a:r>
                        <a:rPr sz="1400" spc="-95">
                          <a:solidFill>
                            <a:srgbClr val="211F1F"/>
                          </a:solidFill>
                          <a:latin typeface="Arial"/>
                          <a:cs typeface="Arial"/>
                        </a:rPr>
                        <a:t> </a:t>
                      </a:r>
                      <a:r>
                        <a:rPr sz="1400">
                          <a:solidFill>
                            <a:srgbClr val="211F1F"/>
                          </a:solidFill>
                          <a:latin typeface="Arial"/>
                          <a:cs typeface="Arial"/>
                        </a:rPr>
                        <a:t>Air</a:t>
                      </a:r>
                      <a:r>
                        <a:rPr sz="1400" spc="-20">
                          <a:solidFill>
                            <a:srgbClr val="211F1F"/>
                          </a:solidFill>
                          <a:latin typeface="Arial"/>
                          <a:cs typeface="Arial"/>
                        </a:rPr>
                        <a:t> </a:t>
                      </a:r>
                      <a:r>
                        <a:rPr sz="1400">
                          <a:solidFill>
                            <a:srgbClr val="211F1F"/>
                          </a:solidFill>
                          <a:latin typeface="Arial"/>
                          <a:cs typeface="Arial"/>
                        </a:rPr>
                        <a:t>Force</a:t>
                      </a:r>
                      <a:r>
                        <a:rPr sz="1400" spc="-45">
                          <a:solidFill>
                            <a:srgbClr val="211F1F"/>
                          </a:solidFill>
                          <a:latin typeface="Arial"/>
                          <a:cs typeface="Arial"/>
                        </a:rPr>
                        <a:t> </a:t>
                      </a:r>
                      <a:r>
                        <a:rPr sz="1400">
                          <a:solidFill>
                            <a:srgbClr val="211F1F"/>
                          </a:solidFill>
                          <a:latin typeface="Arial"/>
                          <a:cs typeface="Arial"/>
                        </a:rPr>
                        <a:t>Compliance</a:t>
                      </a:r>
                      <a:r>
                        <a:rPr lang="en-US" sz="1400">
                          <a:solidFill>
                            <a:srgbClr val="0000FF"/>
                          </a:solidFill>
                          <a:latin typeface="Arial"/>
                          <a:cs typeface="Arial"/>
                        </a:rPr>
                        <a:t>/Quality</a:t>
                      </a:r>
                      <a:r>
                        <a:rPr lang="en-US" sz="1400" spc="-45">
                          <a:solidFill>
                            <a:srgbClr val="0000FF"/>
                          </a:solidFill>
                          <a:latin typeface="Arial"/>
                          <a:cs typeface="Arial"/>
                        </a:rPr>
                        <a:t> </a:t>
                      </a:r>
                      <a:r>
                        <a:rPr sz="1400" spc="-10">
                          <a:solidFill>
                            <a:srgbClr val="211F1F"/>
                          </a:solidFill>
                          <a:latin typeface="Arial"/>
                          <a:cs typeface="Arial"/>
                        </a:rPr>
                        <a:t>Programs</a:t>
                      </a:r>
                      <a:endParaRPr sz="1400">
                        <a:latin typeface="Arial"/>
                        <a:cs typeface="Arial"/>
                      </a:endParaRPr>
                    </a:p>
                  </a:txBody>
                  <a:tcPr marL="0" marR="0" marT="4064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nSpc>
                          <a:spcPct val="100000"/>
                        </a:lnSpc>
                        <a:spcBef>
                          <a:spcPts val="390"/>
                        </a:spcBef>
                      </a:pPr>
                      <a:endParaRPr sz="1400">
                        <a:latin typeface="Times New Roman"/>
                        <a:cs typeface="Times New Roman"/>
                      </a:endParaRPr>
                    </a:p>
                    <a:p>
                      <a:pPr algn="ctr">
                        <a:lnSpc>
                          <a:spcPct val="100000"/>
                        </a:lnSpc>
                      </a:pPr>
                      <a:r>
                        <a:rPr sz="1400" spc="-20">
                          <a:solidFill>
                            <a:srgbClr val="0000FF"/>
                          </a:solidFill>
                          <a:latin typeface="Arial"/>
                          <a:cs typeface="Arial"/>
                        </a:rPr>
                        <a:t>$</a:t>
                      </a:r>
                      <a:r>
                        <a:rPr lang="en-US" sz="1400" spc="-20">
                          <a:solidFill>
                            <a:srgbClr val="0000FF"/>
                          </a:solidFill>
                          <a:latin typeface="Arial"/>
                          <a:cs typeface="Arial"/>
                        </a:rPr>
                        <a:t>45</a:t>
                      </a:r>
                      <a:r>
                        <a:rPr sz="1400" spc="-20">
                          <a:solidFill>
                            <a:srgbClr val="0000FF"/>
                          </a:solidFill>
                          <a:latin typeface="Arial"/>
                          <a:cs typeface="Arial"/>
                        </a:rPr>
                        <a:t>M</a:t>
                      </a:r>
                      <a:endParaRPr sz="1400">
                        <a:solidFill>
                          <a:srgbClr val="0000FF"/>
                        </a:solidFill>
                        <a:latin typeface="Arial"/>
                        <a:cs typeface="Arial"/>
                      </a:endParaRPr>
                    </a:p>
                  </a:txBody>
                  <a:tcPr marL="0" marR="0" marT="4953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marR="236854" indent="-58419">
                        <a:lnSpc>
                          <a:spcPct val="100000"/>
                        </a:lnSpc>
                        <a:spcBef>
                          <a:spcPts val="1160"/>
                        </a:spcBef>
                      </a:pPr>
                      <a:r>
                        <a:rPr sz="1400">
                          <a:solidFill>
                            <a:srgbClr val="211F1F"/>
                          </a:solidFill>
                          <a:latin typeface="Arial"/>
                          <a:cs typeface="Arial"/>
                        </a:rPr>
                        <a:t>AE</a:t>
                      </a:r>
                      <a:r>
                        <a:rPr sz="1400" spc="-5">
                          <a:solidFill>
                            <a:srgbClr val="211F1F"/>
                          </a:solidFill>
                          <a:latin typeface="Arial"/>
                          <a:cs typeface="Arial"/>
                        </a:rPr>
                        <a:t> </a:t>
                      </a:r>
                      <a:r>
                        <a:rPr sz="1400">
                          <a:solidFill>
                            <a:srgbClr val="211F1F"/>
                          </a:solidFill>
                          <a:latin typeface="Arial"/>
                          <a:cs typeface="Arial"/>
                        </a:rPr>
                        <a:t>or</a:t>
                      </a:r>
                      <a:r>
                        <a:rPr sz="1400" spc="-30">
                          <a:solidFill>
                            <a:srgbClr val="211F1F"/>
                          </a:solidFill>
                          <a:latin typeface="Arial"/>
                          <a:cs typeface="Arial"/>
                        </a:rPr>
                        <a:t> </a:t>
                      </a:r>
                      <a:r>
                        <a:rPr sz="1400" spc="-25">
                          <a:solidFill>
                            <a:srgbClr val="211F1F"/>
                          </a:solidFill>
                          <a:latin typeface="Arial"/>
                          <a:cs typeface="Arial"/>
                        </a:rPr>
                        <a:t>Env </a:t>
                      </a:r>
                      <a:r>
                        <a:rPr sz="1400" spc="-10">
                          <a:solidFill>
                            <a:srgbClr val="211F1F"/>
                          </a:solidFill>
                          <a:latin typeface="Arial"/>
                          <a:cs typeface="Arial"/>
                        </a:rPr>
                        <a:t>Services</a:t>
                      </a:r>
                      <a:endParaRPr sz="1400">
                        <a:latin typeface="Arial"/>
                        <a:cs typeface="Arial"/>
                      </a:endParaRPr>
                    </a:p>
                  </a:txBody>
                  <a:tcPr marL="0" marR="0" marT="14732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nSpc>
                          <a:spcPct val="100000"/>
                        </a:lnSpc>
                        <a:spcBef>
                          <a:spcPts val="390"/>
                        </a:spcBef>
                      </a:pPr>
                      <a:endParaRPr sz="1400">
                        <a:latin typeface="Times New Roman"/>
                        <a:cs typeface="Times New Roman"/>
                      </a:endParaRPr>
                    </a:p>
                    <a:p>
                      <a:pPr algn="ctr">
                        <a:lnSpc>
                          <a:spcPct val="100000"/>
                        </a:lnSpc>
                        <a:spcBef>
                          <a:spcPts val="5"/>
                        </a:spcBef>
                      </a:pPr>
                      <a:r>
                        <a:rPr sz="1400" spc="-10">
                          <a:solidFill>
                            <a:srgbClr val="211F1F"/>
                          </a:solidFill>
                          <a:latin typeface="Arial"/>
                          <a:cs typeface="Arial"/>
                        </a:rPr>
                        <a:t>Various</a:t>
                      </a:r>
                      <a:endParaRPr sz="1400">
                        <a:latin typeface="Arial"/>
                        <a:cs typeface="Arial"/>
                      </a:endParaRPr>
                    </a:p>
                  </a:txBody>
                  <a:tcPr marL="0" marR="0" marT="4953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nSpc>
                          <a:spcPct val="100000"/>
                        </a:lnSpc>
                        <a:spcBef>
                          <a:spcPts val="390"/>
                        </a:spcBef>
                      </a:pPr>
                      <a:endParaRPr sz="1400">
                        <a:latin typeface="Times New Roman"/>
                        <a:cs typeface="Times New Roman"/>
                      </a:endParaRPr>
                    </a:p>
                    <a:p>
                      <a:pPr marL="635" algn="ctr">
                        <a:lnSpc>
                          <a:spcPct val="100000"/>
                        </a:lnSpc>
                        <a:spcBef>
                          <a:spcPts val="5"/>
                        </a:spcBef>
                      </a:pPr>
                      <a:r>
                        <a:rPr sz="1400" spc="-10">
                          <a:solidFill>
                            <a:srgbClr val="211F1F"/>
                          </a:solidFill>
                          <a:latin typeface="Arial"/>
                          <a:cs typeface="Arial"/>
                        </a:rPr>
                        <a:t>2Q-3QFY24</a:t>
                      </a:r>
                      <a:endParaRPr sz="1400">
                        <a:latin typeface="Arial"/>
                        <a:cs typeface="Arial"/>
                      </a:endParaRPr>
                    </a:p>
                  </a:txBody>
                  <a:tcPr marL="0" marR="0" marT="4953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62585" marR="354330" indent="39370">
                        <a:lnSpc>
                          <a:spcPct val="100000"/>
                        </a:lnSpc>
                        <a:spcBef>
                          <a:spcPts val="1165"/>
                        </a:spcBef>
                      </a:pPr>
                      <a:r>
                        <a:rPr sz="1400">
                          <a:solidFill>
                            <a:srgbClr val="211F1F"/>
                          </a:solidFill>
                          <a:latin typeface="Arial"/>
                          <a:cs typeface="Arial"/>
                        </a:rPr>
                        <a:t>3Q</a:t>
                      </a:r>
                      <a:r>
                        <a:rPr sz="1400" spc="-25">
                          <a:solidFill>
                            <a:srgbClr val="211F1F"/>
                          </a:solidFill>
                          <a:latin typeface="Arial"/>
                          <a:cs typeface="Arial"/>
                        </a:rPr>
                        <a:t> and </a:t>
                      </a:r>
                      <a:r>
                        <a:rPr sz="1400" spc="-10">
                          <a:solidFill>
                            <a:srgbClr val="211F1F"/>
                          </a:solidFill>
                          <a:latin typeface="Arial"/>
                          <a:cs typeface="Arial"/>
                        </a:rPr>
                        <a:t>4QFY24</a:t>
                      </a:r>
                      <a:endParaRPr sz="1400">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2627079773"/>
                  </a:ext>
                </a:extLst>
              </a:tr>
              <a:tr h="529192">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0805">
                        <a:lnSpc>
                          <a:spcPct val="100000"/>
                        </a:lnSpc>
                        <a:spcBef>
                          <a:spcPts val="1165"/>
                        </a:spcBef>
                      </a:pPr>
                      <a:r>
                        <a:rPr sz="1400">
                          <a:solidFill>
                            <a:srgbClr val="211F1F"/>
                          </a:solidFill>
                          <a:latin typeface="Arial"/>
                          <a:cs typeface="Arial"/>
                        </a:rPr>
                        <a:t>Interagency</a:t>
                      </a:r>
                      <a:r>
                        <a:rPr sz="1400" spc="-30">
                          <a:solidFill>
                            <a:srgbClr val="211F1F"/>
                          </a:solidFill>
                          <a:latin typeface="Arial"/>
                          <a:cs typeface="Arial"/>
                        </a:rPr>
                        <a:t> </a:t>
                      </a:r>
                      <a:r>
                        <a:rPr sz="1400" spc="-10">
                          <a:solidFill>
                            <a:srgbClr val="211F1F"/>
                          </a:solidFill>
                          <a:latin typeface="Arial"/>
                          <a:cs typeface="Arial"/>
                        </a:rPr>
                        <a:t>Environmental</a:t>
                      </a:r>
                      <a:r>
                        <a:rPr sz="1400" spc="-20">
                          <a:solidFill>
                            <a:srgbClr val="211F1F"/>
                          </a:solidFill>
                          <a:latin typeface="Arial"/>
                          <a:cs typeface="Arial"/>
                        </a:rPr>
                        <a:t> </a:t>
                      </a:r>
                      <a:r>
                        <a:rPr sz="1400" spc="-10">
                          <a:solidFill>
                            <a:srgbClr val="211F1F"/>
                          </a:solidFill>
                          <a:latin typeface="Arial"/>
                          <a:cs typeface="Arial"/>
                        </a:rPr>
                        <a:t>Program</a:t>
                      </a:r>
                      <a:endParaRPr sz="1400">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5"/>
                        </a:spcBef>
                      </a:pPr>
                      <a:r>
                        <a:rPr sz="1400" spc="-25">
                          <a:solidFill>
                            <a:srgbClr val="0000FF"/>
                          </a:solidFill>
                          <a:latin typeface="Arial"/>
                          <a:cs typeface="Arial"/>
                        </a:rPr>
                        <a:t>$</a:t>
                      </a:r>
                      <a:r>
                        <a:rPr lang="en-US" sz="1400" spc="-25">
                          <a:solidFill>
                            <a:srgbClr val="0000FF"/>
                          </a:solidFill>
                          <a:latin typeface="Arial"/>
                          <a:cs typeface="Arial"/>
                        </a:rPr>
                        <a:t>6</a:t>
                      </a:r>
                      <a:r>
                        <a:rPr sz="1400" spc="-25">
                          <a:solidFill>
                            <a:srgbClr val="0000FF"/>
                          </a:solidFill>
                          <a:latin typeface="Arial"/>
                          <a:cs typeface="Arial"/>
                        </a:rPr>
                        <a:t>M</a:t>
                      </a:r>
                      <a:endParaRPr sz="1400">
                        <a:solidFill>
                          <a:srgbClr val="0000FF"/>
                        </a:solidFill>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marR="236854" indent="-58419">
                        <a:lnSpc>
                          <a:spcPct val="100000"/>
                        </a:lnSpc>
                        <a:spcBef>
                          <a:spcPts val="325"/>
                        </a:spcBef>
                      </a:pPr>
                      <a:r>
                        <a:rPr sz="1400">
                          <a:solidFill>
                            <a:srgbClr val="211F1F"/>
                          </a:solidFill>
                          <a:latin typeface="Arial"/>
                          <a:cs typeface="Arial"/>
                        </a:rPr>
                        <a:t>AE</a:t>
                      </a:r>
                      <a:r>
                        <a:rPr sz="1400" spc="-5">
                          <a:solidFill>
                            <a:srgbClr val="211F1F"/>
                          </a:solidFill>
                          <a:latin typeface="Arial"/>
                          <a:cs typeface="Arial"/>
                        </a:rPr>
                        <a:t> </a:t>
                      </a:r>
                      <a:r>
                        <a:rPr sz="1400">
                          <a:solidFill>
                            <a:srgbClr val="211F1F"/>
                          </a:solidFill>
                          <a:latin typeface="Arial"/>
                          <a:cs typeface="Arial"/>
                        </a:rPr>
                        <a:t>or</a:t>
                      </a:r>
                      <a:r>
                        <a:rPr sz="1400" spc="-30">
                          <a:solidFill>
                            <a:srgbClr val="211F1F"/>
                          </a:solidFill>
                          <a:latin typeface="Arial"/>
                          <a:cs typeface="Arial"/>
                        </a:rPr>
                        <a:t> </a:t>
                      </a:r>
                      <a:r>
                        <a:rPr sz="1400" spc="-25">
                          <a:solidFill>
                            <a:srgbClr val="211F1F"/>
                          </a:solidFill>
                          <a:latin typeface="Arial"/>
                          <a:cs typeface="Arial"/>
                        </a:rPr>
                        <a:t>Env </a:t>
                      </a:r>
                      <a:r>
                        <a:rPr sz="1400" spc="-10">
                          <a:solidFill>
                            <a:srgbClr val="211F1F"/>
                          </a:solidFill>
                          <a:latin typeface="Arial"/>
                          <a:cs typeface="Arial"/>
                        </a:rPr>
                        <a:t>Services</a:t>
                      </a:r>
                      <a:endParaRPr sz="1400">
                        <a:latin typeface="Arial"/>
                        <a:cs typeface="Arial"/>
                      </a:endParaRPr>
                    </a:p>
                  </a:txBody>
                  <a:tcPr marL="0" marR="0" marT="4127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5"/>
                        </a:spcBef>
                      </a:pPr>
                      <a:r>
                        <a:rPr sz="1400" spc="-10">
                          <a:solidFill>
                            <a:srgbClr val="211F1F"/>
                          </a:solidFill>
                          <a:latin typeface="Arial"/>
                          <a:cs typeface="Arial"/>
                        </a:rPr>
                        <a:t>Various</a:t>
                      </a:r>
                      <a:endParaRPr sz="1400">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1165"/>
                        </a:spcBef>
                      </a:pPr>
                      <a:r>
                        <a:rPr sz="1400" spc="-10">
                          <a:solidFill>
                            <a:srgbClr val="211F1F"/>
                          </a:solidFill>
                          <a:latin typeface="Arial"/>
                          <a:cs typeface="Arial"/>
                        </a:rPr>
                        <a:t>3QFY24</a:t>
                      </a:r>
                      <a:endParaRPr sz="1400">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1165"/>
                        </a:spcBef>
                      </a:pPr>
                      <a:r>
                        <a:rPr sz="1400" spc="-10">
                          <a:solidFill>
                            <a:srgbClr val="211F1F"/>
                          </a:solidFill>
                          <a:latin typeface="Arial"/>
                          <a:cs typeface="Arial"/>
                        </a:rPr>
                        <a:t>4QFY24</a:t>
                      </a:r>
                      <a:endParaRPr sz="1400">
                        <a:latin typeface="Arial"/>
                        <a:cs typeface="Arial"/>
                      </a:endParaRPr>
                    </a:p>
                  </a:txBody>
                  <a:tcPr marL="0" marR="0" marT="14795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1309597534"/>
                  </a:ext>
                </a:extLst>
              </a:tr>
              <a:tr h="319087">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90805">
                        <a:lnSpc>
                          <a:spcPct val="100000"/>
                        </a:lnSpc>
                        <a:spcBef>
                          <a:spcPts val="325"/>
                        </a:spcBef>
                      </a:pPr>
                      <a:r>
                        <a:rPr sz="1400" spc="-10">
                          <a:solidFill>
                            <a:srgbClr val="211F1F"/>
                          </a:solidFill>
                          <a:latin typeface="Arial"/>
                          <a:cs typeface="Arial"/>
                        </a:rPr>
                        <a:t>Environmental</a:t>
                      </a:r>
                      <a:r>
                        <a:rPr sz="1400" spc="-35">
                          <a:solidFill>
                            <a:srgbClr val="211F1F"/>
                          </a:solidFill>
                          <a:latin typeface="Arial"/>
                          <a:cs typeface="Arial"/>
                        </a:rPr>
                        <a:t> </a:t>
                      </a:r>
                      <a:r>
                        <a:rPr lang="en-US" sz="1400" spc="-35">
                          <a:solidFill>
                            <a:srgbClr val="0000FF"/>
                          </a:solidFill>
                          <a:latin typeface="Arial"/>
                          <a:cs typeface="Arial"/>
                        </a:rPr>
                        <a:t>Quality</a:t>
                      </a:r>
                      <a:r>
                        <a:rPr lang="en-US" sz="1400" spc="-35">
                          <a:solidFill>
                            <a:srgbClr val="211F1F"/>
                          </a:solidFill>
                          <a:latin typeface="Arial"/>
                          <a:cs typeface="Arial"/>
                        </a:rPr>
                        <a:t> </a:t>
                      </a:r>
                      <a:r>
                        <a:rPr sz="1400">
                          <a:solidFill>
                            <a:srgbClr val="211F1F"/>
                          </a:solidFill>
                          <a:latin typeface="Arial"/>
                          <a:cs typeface="Arial"/>
                        </a:rPr>
                        <a:t>Support</a:t>
                      </a:r>
                      <a:r>
                        <a:rPr sz="1400" spc="-25">
                          <a:solidFill>
                            <a:srgbClr val="211F1F"/>
                          </a:solidFill>
                          <a:latin typeface="Arial"/>
                          <a:cs typeface="Arial"/>
                        </a:rPr>
                        <a:t> </a:t>
                      </a:r>
                      <a:r>
                        <a:rPr sz="1400">
                          <a:solidFill>
                            <a:srgbClr val="211F1F"/>
                          </a:solidFill>
                          <a:latin typeface="Arial"/>
                          <a:cs typeface="Arial"/>
                        </a:rPr>
                        <a:t>Services</a:t>
                      </a:r>
                      <a:r>
                        <a:rPr sz="1400" spc="-20">
                          <a:solidFill>
                            <a:srgbClr val="211F1F"/>
                          </a:solidFill>
                          <a:latin typeface="Arial"/>
                          <a:cs typeface="Arial"/>
                        </a:rPr>
                        <a:t> </a:t>
                      </a:r>
                      <a:r>
                        <a:rPr sz="1400" spc="-10">
                          <a:solidFill>
                            <a:srgbClr val="211F1F"/>
                          </a:solidFill>
                          <a:latin typeface="Arial"/>
                          <a:cs typeface="Arial"/>
                        </a:rPr>
                        <a:t>(MATOC)</a:t>
                      </a:r>
                      <a:endParaRPr sz="1400">
                        <a:latin typeface="Arial"/>
                        <a:cs typeface="Arial"/>
                      </a:endParaRPr>
                    </a:p>
                  </a:txBody>
                  <a:tcPr marL="0" marR="0" marT="4127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325"/>
                        </a:spcBef>
                      </a:pPr>
                      <a:r>
                        <a:rPr sz="1400" spc="-20">
                          <a:solidFill>
                            <a:srgbClr val="211F1F"/>
                          </a:solidFill>
                          <a:latin typeface="Arial"/>
                          <a:cs typeface="Arial"/>
                        </a:rPr>
                        <a:t>$48M</a:t>
                      </a:r>
                      <a:endParaRPr sz="1400">
                        <a:latin typeface="Arial"/>
                        <a:cs typeface="Arial"/>
                      </a:endParaRPr>
                    </a:p>
                  </a:txBody>
                  <a:tcPr marL="0" marR="0" marT="4127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303530">
                        <a:lnSpc>
                          <a:spcPct val="100000"/>
                        </a:lnSpc>
                        <a:spcBef>
                          <a:spcPts val="325"/>
                        </a:spcBef>
                      </a:pPr>
                      <a:r>
                        <a:rPr sz="1400" spc="-10">
                          <a:solidFill>
                            <a:srgbClr val="211F1F"/>
                          </a:solidFill>
                          <a:latin typeface="Arial"/>
                          <a:cs typeface="Arial"/>
                        </a:rPr>
                        <a:t>Services</a:t>
                      </a:r>
                      <a:endParaRPr sz="1400">
                        <a:latin typeface="Arial"/>
                        <a:cs typeface="Arial"/>
                      </a:endParaRPr>
                    </a:p>
                  </a:txBody>
                  <a:tcPr marL="0" marR="0" marT="4127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325"/>
                        </a:spcBef>
                      </a:pPr>
                      <a:r>
                        <a:rPr sz="1400" spc="-10">
                          <a:solidFill>
                            <a:srgbClr val="211F1F"/>
                          </a:solidFill>
                          <a:latin typeface="Arial"/>
                          <a:cs typeface="Arial"/>
                        </a:rPr>
                        <a:t>Small</a:t>
                      </a:r>
                      <a:endParaRPr sz="1400">
                        <a:latin typeface="Arial"/>
                        <a:cs typeface="Arial"/>
                      </a:endParaRPr>
                    </a:p>
                  </a:txBody>
                  <a:tcPr marL="0" marR="0" marT="4127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algn="ctr">
                        <a:lnSpc>
                          <a:spcPct val="100000"/>
                        </a:lnSpc>
                        <a:spcBef>
                          <a:spcPts val="325"/>
                        </a:spcBef>
                      </a:pPr>
                      <a:r>
                        <a:rPr lang="en-US" sz="1400" spc="-10">
                          <a:solidFill>
                            <a:srgbClr val="0000FF"/>
                          </a:solidFill>
                          <a:latin typeface="Arial"/>
                          <a:cs typeface="Arial"/>
                        </a:rPr>
                        <a:t>3</a:t>
                      </a:r>
                      <a:r>
                        <a:rPr sz="1400" spc="-10">
                          <a:solidFill>
                            <a:srgbClr val="211F1F"/>
                          </a:solidFill>
                          <a:latin typeface="Arial"/>
                          <a:cs typeface="Arial"/>
                        </a:rPr>
                        <a:t>QFY24</a:t>
                      </a:r>
                      <a:endParaRPr sz="1400">
                        <a:latin typeface="Arial"/>
                        <a:cs typeface="Arial"/>
                      </a:endParaRPr>
                    </a:p>
                  </a:txBody>
                  <a:tcPr marL="0" marR="0" marT="4127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tc>
                  <a:txBody>
                    <a:bodyPr/>
                    <a:lstStyle>
                      <a:lvl1pPr marL="0" algn="l" defTabSz="514350" rtl="0" eaLnBrk="1" latinLnBrk="0" hangingPunct="1">
                        <a:defRPr sz="1013" kern="1200">
                          <a:solidFill>
                            <a:schemeClr val="tx1"/>
                          </a:solidFill>
                          <a:latin typeface="Arial"/>
                        </a:defRPr>
                      </a:lvl1pPr>
                      <a:lvl2pPr marL="257175" algn="l" defTabSz="514350" rtl="0" eaLnBrk="1" latinLnBrk="0" hangingPunct="1">
                        <a:defRPr sz="1013" kern="1200">
                          <a:solidFill>
                            <a:schemeClr val="tx1"/>
                          </a:solidFill>
                          <a:latin typeface="Arial"/>
                        </a:defRPr>
                      </a:lvl2pPr>
                      <a:lvl3pPr marL="514350" algn="l" defTabSz="514350" rtl="0" eaLnBrk="1" latinLnBrk="0" hangingPunct="1">
                        <a:defRPr sz="1013" kern="1200">
                          <a:solidFill>
                            <a:schemeClr val="tx1"/>
                          </a:solidFill>
                          <a:latin typeface="Arial"/>
                        </a:defRPr>
                      </a:lvl3pPr>
                      <a:lvl4pPr marL="771525" algn="l" defTabSz="514350" rtl="0" eaLnBrk="1" latinLnBrk="0" hangingPunct="1">
                        <a:defRPr sz="1013" kern="1200">
                          <a:solidFill>
                            <a:schemeClr val="tx1"/>
                          </a:solidFill>
                          <a:latin typeface="Arial"/>
                        </a:defRPr>
                      </a:lvl4pPr>
                      <a:lvl5pPr marL="1028700" algn="l" defTabSz="514350" rtl="0" eaLnBrk="1" latinLnBrk="0" hangingPunct="1">
                        <a:defRPr sz="1013" kern="1200">
                          <a:solidFill>
                            <a:schemeClr val="tx1"/>
                          </a:solidFill>
                          <a:latin typeface="Arial"/>
                        </a:defRPr>
                      </a:lvl5pPr>
                      <a:lvl6pPr marL="1285875" algn="l" defTabSz="514350" rtl="0" eaLnBrk="1" latinLnBrk="0" hangingPunct="1">
                        <a:defRPr sz="1013" kern="1200">
                          <a:solidFill>
                            <a:schemeClr val="tx1"/>
                          </a:solidFill>
                          <a:latin typeface="Arial"/>
                        </a:defRPr>
                      </a:lvl6pPr>
                      <a:lvl7pPr marL="1543050" algn="l" defTabSz="514350" rtl="0" eaLnBrk="1" latinLnBrk="0" hangingPunct="1">
                        <a:defRPr sz="1013" kern="1200">
                          <a:solidFill>
                            <a:schemeClr val="tx1"/>
                          </a:solidFill>
                          <a:latin typeface="Arial"/>
                        </a:defRPr>
                      </a:lvl7pPr>
                      <a:lvl8pPr marL="1800225" algn="l" defTabSz="514350" rtl="0" eaLnBrk="1" latinLnBrk="0" hangingPunct="1">
                        <a:defRPr sz="1013" kern="1200">
                          <a:solidFill>
                            <a:schemeClr val="tx1"/>
                          </a:solidFill>
                          <a:latin typeface="Arial"/>
                        </a:defRPr>
                      </a:lvl8pPr>
                      <a:lvl9pPr marL="2057400" algn="l" defTabSz="514350" rtl="0" eaLnBrk="1" latinLnBrk="0" hangingPunct="1">
                        <a:defRPr sz="1013" kern="1200">
                          <a:solidFill>
                            <a:schemeClr val="tx1"/>
                          </a:solidFill>
                          <a:latin typeface="Arial"/>
                        </a:defRPr>
                      </a:lvl9pPr>
                    </a:lstStyle>
                    <a:p>
                      <a:pPr marL="635" algn="ctr">
                        <a:lnSpc>
                          <a:spcPct val="100000"/>
                        </a:lnSpc>
                        <a:spcBef>
                          <a:spcPts val="325"/>
                        </a:spcBef>
                      </a:pPr>
                      <a:r>
                        <a:rPr lang="en-US" sz="1400" spc="-10">
                          <a:solidFill>
                            <a:srgbClr val="0000FF"/>
                          </a:solidFill>
                          <a:latin typeface="Arial"/>
                          <a:cs typeface="Arial"/>
                        </a:rPr>
                        <a:t>4</a:t>
                      </a:r>
                      <a:r>
                        <a:rPr sz="1400" spc="-10">
                          <a:solidFill>
                            <a:srgbClr val="211F1F"/>
                          </a:solidFill>
                          <a:latin typeface="Arial"/>
                          <a:cs typeface="Arial"/>
                        </a:rPr>
                        <a:t>QFY24</a:t>
                      </a:r>
                      <a:endParaRPr sz="1400">
                        <a:latin typeface="Arial"/>
                        <a:cs typeface="Arial"/>
                      </a:endParaRPr>
                    </a:p>
                  </a:txBody>
                  <a:tcPr marL="0" marR="0" marT="4127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3A3A3">
                        <a:lumMod val="20000"/>
                        <a:lumOff val="80000"/>
                      </a:srgbClr>
                    </a:solidFill>
                  </a:tcPr>
                </a:tc>
                <a:extLst>
                  <a:ext uri="{0D108BD9-81ED-4DB2-BD59-A6C34878D82A}">
                    <a16:rowId xmlns:a16="http://schemas.microsoft.com/office/drawing/2014/main" val="4010299769"/>
                  </a:ext>
                </a:extLst>
              </a:tr>
            </a:tbl>
          </a:graphicData>
        </a:graphic>
      </p:graphicFrame>
    </p:spTree>
    <p:extLst>
      <p:ext uri="{BB962C8B-B14F-4D97-AF65-F5344CB8AC3E}">
        <p14:creationId xmlns:p14="http://schemas.microsoft.com/office/powerpoint/2010/main" val="2692968328"/>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Custom Desig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37B34995043C4F83839A5BC5A7E39D" ma:contentTypeVersion="13" ma:contentTypeDescription="Create a new document." ma:contentTypeScope="" ma:versionID="88af22823b683398d33f6c971403471b">
  <xsd:schema xmlns:xsd="http://www.w3.org/2001/XMLSchema" xmlns:xs="http://www.w3.org/2001/XMLSchema" xmlns:p="http://schemas.microsoft.com/office/2006/metadata/properties" xmlns:ns2="8f09e1a1-1093-4116-b733-7bcb19b465e8" xmlns:ns3="698d6ac8-af3e-4d09-8578-25421ae79ef3" targetNamespace="http://schemas.microsoft.com/office/2006/metadata/properties" ma:root="true" ma:fieldsID="d131ded976d424d585bef67a1e05957d" ns2:_="" ns3:_="">
    <xsd:import namespace="8f09e1a1-1093-4116-b733-7bcb19b465e8"/>
    <xsd:import namespace="698d6ac8-af3e-4d09-8578-25421ae79e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9e1a1-1093-4116-b733-7bcb19b46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d6ac8-af3e-4d09-8578-25421ae79ef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65b115d-25f9-4f09-89e4-dcc31abc5d0c}" ma:internalName="TaxCatchAll" ma:showField="CatchAllData" ma:web="698d6ac8-af3e-4d09-8578-25421ae79e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09e1a1-1093-4116-b733-7bcb19b465e8">
      <Terms xmlns="http://schemas.microsoft.com/office/infopath/2007/PartnerControls"/>
    </lcf76f155ced4ddcb4097134ff3c332f>
    <TaxCatchAll xmlns="698d6ac8-af3e-4d09-8578-25421ae79ef3" xsi:nil="true"/>
  </documentManagement>
</p:properties>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8E94B8D5-85D2-4F30-9D89-B6BBC36EAEAE}">
  <ds:schemaRefs>
    <ds:schemaRef ds:uri="698d6ac8-af3e-4d09-8578-25421ae79ef3"/>
    <ds:schemaRef ds:uri="8f09e1a1-1093-4116-b733-7bcb19b465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8C2CD5-50C2-4A7C-996A-3D6312B83669}">
  <ds:schemaRefs>
    <ds:schemaRef ds:uri="8f09e1a1-1093-4116-b733-7bcb19b465e8"/>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698d6ac8-af3e-4d09-8578-25421ae79ef3"/>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127</TotalTime>
  <Words>2376</Words>
  <Application>Microsoft Office PowerPoint</Application>
  <PresentationFormat>Widescreen</PresentationFormat>
  <Paragraphs>481</Paragraphs>
  <Slides>19</Slides>
  <Notes>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Arial</vt:lpstr>
      <vt:lpstr>Calibri</vt:lpstr>
      <vt:lpstr>Courier New</vt:lpstr>
      <vt:lpstr>Times New Roman</vt:lpstr>
      <vt:lpstr>Verdana</vt:lpstr>
      <vt:lpstr>Wingdings</vt:lpstr>
      <vt:lpstr>Wingdings 3</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Custom Design</vt:lpstr>
      <vt:lpstr>Program Overview “North to the Future”</vt:lpstr>
      <vt:lpstr>MILITARY CONSTRUCTION OPPORTUNITIES FISCAL YEAR 2024-27</vt:lpstr>
      <vt:lpstr>PowerPoint Presentation</vt:lpstr>
      <vt:lpstr>Sustainment, restoration, and modernization FISCAL YEAR 2024-25</vt:lpstr>
      <vt:lpstr>Civil Works CONSTRUCTION OPPORTUNITIES FISCAL YEAR 2024-27</vt:lpstr>
      <vt:lpstr>Nome Port Modifications, Nome Alaska</vt:lpstr>
      <vt:lpstr>Unalaska Dutch Harbor, Unalaska</vt:lpstr>
      <vt:lpstr>Lowell Creek – Flood Diversion System, Seward </vt:lpstr>
      <vt:lpstr>environmental OPPORTUNITIES FISCAL YEAR 2024</vt:lpstr>
      <vt:lpstr>UPDATES FROM construction  </vt:lpstr>
      <vt:lpstr>construction  and operations division</vt:lpstr>
      <vt:lpstr>UPDATES ON SAFETY</vt:lpstr>
      <vt:lpstr>Engineering best practices</vt:lpstr>
      <vt:lpstr>Industry questionnaire</vt:lpstr>
      <vt:lpstr>Best practices contracting</vt:lpstr>
      <vt:lpstr>Project labor agreements (PLA’s)</vt:lpstr>
      <vt:lpstr>Best practices Small Business Execution</vt:lpstr>
      <vt:lpstr>USACE POA Small Business WEBSITE</vt:lpstr>
      <vt:lpstr>CONTACTS U.S. Army Corps of Engineers – Alaska District</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Sauceda, James B CIV USARMY CEPOA (USA)</cp:lastModifiedBy>
  <cp:revision>90</cp:revision>
  <dcterms:created xsi:type="dcterms:W3CDTF">2017-02-20T05:10:01Z</dcterms:created>
  <dcterms:modified xsi:type="dcterms:W3CDTF">2024-04-04T02:12:44Z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0x0101005437B34995043C4F83839A5BC5A7E39D</vt:lpwstr>
  </property>
  <property fmtid="{D5CDD505-2E9C-101B-9397-08002B2CF9AE}" pid="3" name="MediaServiceImageTags">
    <vt:lpwstr/>
  </property>
</Properties>
</file>